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68" r:id="rId3"/>
    <p:sldId id="296" r:id="rId4"/>
    <p:sldId id="320" r:id="rId5"/>
    <p:sldId id="297" r:id="rId6"/>
    <p:sldId id="317" r:id="rId7"/>
    <p:sldId id="321" r:id="rId8"/>
    <p:sldId id="295" r:id="rId9"/>
    <p:sldId id="299" r:id="rId10"/>
    <p:sldId id="300" r:id="rId11"/>
    <p:sldId id="318" r:id="rId12"/>
    <p:sldId id="319" r:id="rId13"/>
    <p:sldId id="316"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2" autoAdjust="0"/>
    <p:restoredTop sz="76996" autoAdjust="0"/>
  </p:normalViewPr>
  <p:slideViewPr>
    <p:cSldViewPr snapToGrid="0">
      <p:cViewPr varScale="1">
        <p:scale>
          <a:sx n="54" d="100"/>
          <a:sy n="54" d="100"/>
        </p:scale>
        <p:origin x="84" y="162"/>
      </p:cViewPr>
      <p:guideLst>
        <p:guide orient="horz" pos="2160"/>
        <p:guide pos="3840"/>
      </p:guideLst>
    </p:cSldViewPr>
  </p:slideViewPr>
  <p:outlineViewPr>
    <p:cViewPr>
      <p:scale>
        <a:sx n="33" d="100"/>
        <a:sy n="33" d="100"/>
      </p:scale>
      <p:origin x="0" y="570"/>
    </p:cViewPr>
  </p:outlineViewPr>
  <p:notesTextViewPr>
    <p:cViewPr>
      <p:scale>
        <a:sx n="1" d="1"/>
        <a:sy n="1" d="1"/>
      </p:scale>
      <p:origin x="0" y="0"/>
    </p:cViewPr>
  </p:notesTextViewPr>
  <p:notesViewPr>
    <p:cSldViewPr snapToGrid="0">
      <p:cViewPr varScale="1">
        <p:scale>
          <a:sx n="74" d="100"/>
          <a:sy n="74" d="100"/>
        </p:scale>
        <p:origin x="-268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77D712-F47C-4DDB-AAE6-0860E68963CD}" type="datetimeFigureOut">
              <a:rPr lang="nl-NL" smtClean="0"/>
              <a:t>22-2-2021</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B67DF4-DFFB-457B-8E6C-C0552562FDB8}" type="slidenum">
              <a:rPr lang="nl-NL" smtClean="0"/>
              <a:t>‹nr.›</a:t>
            </a:fld>
            <a:endParaRPr lang="nl-NL"/>
          </a:p>
        </p:txBody>
      </p:sp>
    </p:spTree>
    <p:extLst>
      <p:ext uri="{BB962C8B-B14F-4D97-AF65-F5344CB8AC3E}">
        <p14:creationId xmlns:p14="http://schemas.microsoft.com/office/powerpoint/2010/main" val="1111575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9D8796-DEBB-47DF-B157-47358699A7F9}" type="datetimeFigureOut">
              <a:rPr lang="nl-NL" smtClean="0"/>
              <a:t>22-2-2021</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F44DB8-D00E-424B-94D4-C9223C24596C}" type="slidenum">
              <a:rPr lang="nl-NL" smtClean="0"/>
              <a:t>‹nr.›</a:t>
            </a:fld>
            <a:endParaRPr lang="nl-NL"/>
          </a:p>
        </p:txBody>
      </p:sp>
    </p:spTree>
    <p:extLst>
      <p:ext uri="{BB962C8B-B14F-4D97-AF65-F5344CB8AC3E}">
        <p14:creationId xmlns:p14="http://schemas.microsoft.com/office/powerpoint/2010/main" val="2249554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1</a:t>
            </a:fld>
            <a:endParaRPr lang="nl-NL"/>
          </a:p>
        </p:txBody>
      </p:sp>
    </p:spTree>
    <p:extLst>
      <p:ext uri="{BB962C8B-B14F-4D97-AF65-F5344CB8AC3E}">
        <p14:creationId xmlns:p14="http://schemas.microsoft.com/office/powerpoint/2010/main" val="183434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10</a:t>
            </a:fld>
            <a:endParaRPr lang="nl-NL"/>
          </a:p>
        </p:txBody>
      </p:sp>
    </p:spTree>
    <p:extLst>
      <p:ext uri="{BB962C8B-B14F-4D97-AF65-F5344CB8AC3E}">
        <p14:creationId xmlns:p14="http://schemas.microsoft.com/office/powerpoint/2010/main" val="3967542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11</a:t>
            </a:fld>
            <a:endParaRPr lang="nl-NL"/>
          </a:p>
        </p:txBody>
      </p:sp>
    </p:spTree>
    <p:extLst>
      <p:ext uri="{BB962C8B-B14F-4D97-AF65-F5344CB8AC3E}">
        <p14:creationId xmlns:p14="http://schemas.microsoft.com/office/powerpoint/2010/main" val="406737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12</a:t>
            </a:fld>
            <a:endParaRPr lang="nl-NL"/>
          </a:p>
        </p:txBody>
      </p:sp>
    </p:spTree>
    <p:extLst>
      <p:ext uri="{BB962C8B-B14F-4D97-AF65-F5344CB8AC3E}">
        <p14:creationId xmlns:p14="http://schemas.microsoft.com/office/powerpoint/2010/main" val="3197265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13</a:t>
            </a:fld>
            <a:endParaRPr lang="nl-NL"/>
          </a:p>
        </p:txBody>
      </p:sp>
    </p:spTree>
    <p:extLst>
      <p:ext uri="{BB962C8B-B14F-4D97-AF65-F5344CB8AC3E}">
        <p14:creationId xmlns:p14="http://schemas.microsoft.com/office/powerpoint/2010/main" val="2579773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2</a:t>
            </a:fld>
            <a:endParaRPr lang="nl-NL"/>
          </a:p>
        </p:txBody>
      </p:sp>
    </p:spTree>
    <p:extLst>
      <p:ext uri="{BB962C8B-B14F-4D97-AF65-F5344CB8AC3E}">
        <p14:creationId xmlns:p14="http://schemas.microsoft.com/office/powerpoint/2010/main" val="3967542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HYA heeft een groot bestuur van 12 leden. Dit heeft voor- en nadelen. Het bestuur heeft veel slag- en denkkracht, maar er is ook een gevaar dat de organisatie te log en gefragmenteerd wordt. Daar is het bestuur zich van bewust. Ze heeft veel aandacht voor de inrichting van haar organisatie en de ontwikkeling daarvan. </a:t>
            </a:r>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3</a:t>
            </a:fld>
            <a:endParaRPr lang="nl-NL"/>
          </a:p>
        </p:txBody>
      </p:sp>
    </p:spTree>
    <p:extLst>
      <p:ext uri="{BB962C8B-B14F-4D97-AF65-F5344CB8AC3E}">
        <p14:creationId xmlns:p14="http://schemas.microsoft.com/office/powerpoint/2010/main" val="3967542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DF44DB8-D00E-424B-94D4-C9223C24596C}" type="slidenum">
              <a:rPr lang="nl-NL" smtClean="0"/>
              <a:t>4</a:t>
            </a:fld>
            <a:endParaRPr lang="nl-NL"/>
          </a:p>
        </p:txBody>
      </p:sp>
    </p:spTree>
    <p:extLst>
      <p:ext uri="{BB962C8B-B14F-4D97-AF65-F5344CB8AC3E}">
        <p14:creationId xmlns:p14="http://schemas.microsoft.com/office/powerpoint/2010/main" val="3724029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5</a:t>
            </a:fld>
            <a:endParaRPr lang="nl-NL"/>
          </a:p>
        </p:txBody>
      </p:sp>
    </p:spTree>
    <p:extLst>
      <p:ext uri="{BB962C8B-B14F-4D97-AF65-F5344CB8AC3E}">
        <p14:creationId xmlns:p14="http://schemas.microsoft.com/office/powerpoint/2010/main" val="3967542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6</a:t>
            </a:fld>
            <a:endParaRPr lang="nl-NL"/>
          </a:p>
        </p:txBody>
      </p:sp>
    </p:spTree>
    <p:extLst>
      <p:ext uri="{BB962C8B-B14F-4D97-AF65-F5344CB8AC3E}">
        <p14:creationId xmlns:p14="http://schemas.microsoft.com/office/powerpoint/2010/main" val="4117029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7</a:t>
            </a:fld>
            <a:endParaRPr lang="nl-NL"/>
          </a:p>
        </p:txBody>
      </p:sp>
    </p:spTree>
    <p:extLst>
      <p:ext uri="{BB962C8B-B14F-4D97-AF65-F5344CB8AC3E}">
        <p14:creationId xmlns:p14="http://schemas.microsoft.com/office/powerpoint/2010/main" val="959685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Uitleg geven…</a:t>
            </a:r>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8</a:t>
            </a:fld>
            <a:endParaRPr lang="nl-NL"/>
          </a:p>
        </p:txBody>
      </p:sp>
    </p:spTree>
    <p:extLst>
      <p:ext uri="{BB962C8B-B14F-4D97-AF65-F5344CB8AC3E}">
        <p14:creationId xmlns:p14="http://schemas.microsoft.com/office/powerpoint/2010/main" val="3967542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9</a:t>
            </a:fld>
            <a:endParaRPr lang="nl-NL"/>
          </a:p>
        </p:txBody>
      </p:sp>
    </p:spTree>
    <p:extLst>
      <p:ext uri="{BB962C8B-B14F-4D97-AF65-F5344CB8AC3E}">
        <p14:creationId xmlns:p14="http://schemas.microsoft.com/office/powerpoint/2010/main" val="3967542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613011B-E1BF-40F1-A0EA-232C5D89081F}" type="datetimeFigureOut">
              <a:rPr lang="nl-NL" smtClean="0"/>
              <a:t>22-2-2021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1118939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613011B-E1BF-40F1-A0EA-232C5D89081F}" type="datetimeFigureOut">
              <a:rPr lang="nl-NL" smtClean="0"/>
              <a:t>22-2-2021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3565689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613011B-E1BF-40F1-A0EA-232C5D89081F}" type="datetimeFigureOut">
              <a:rPr lang="nl-NL" smtClean="0"/>
              <a:t>22-2-2021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2660684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613011B-E1BF-40F1-A0EA-232C5D89081F}" type="datetimeFigureOut">
              <a:rPr lang="nl-NL" smtClean="0"/>
              <a:t>22-2-2021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823210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613011B-E1BF-40F1-A0EA-232C5D89081F}" type="datetimeFigureOut">
              <a:rPr lang="nl-NL" smtClean="0"/>
              <a:t>22-2-2021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248841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613011B-E1BF-40F1-A0EA-232C5D89081F}" type="datetimeFigureOut">
              <a:rPr lang="nl-NL" smtClean="0"/>
              <a:t>22-2-2021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2245280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613011B-E1BF-40F1-A0EA-232C5D89081F}" type="datetimeFigureOut">
              <a:rPr lang="nl-NL" smtClean="0"/>
              <a:t>22-2-2021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391608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613011B-E1BF-40F1-A0EA-232C5D89081F}" type="datetimeFigureOut">
              <a:rPr lang="nl-NL" smtClean="0"/>
              <a:t>22-2-2021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1195701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613011B-E1BF-40F1-A0EA-232C5D89081F}" type="datetimeFigureOut">
              <a:rPr lang="nl-NL" smtClean="0"/>
              <a:t>22-2-2021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199219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613011B-E1BF-40F1-A0EA-232C5D89081F}" type="datetimeFigureOut">
              <a:rPr lang="nl-NL" smtClean="0"/>
              <a:t>22-2-2021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60685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613011B-E1BF-40F1-A0EA-232C5D89081F}" type="datetimeFigureOut">
              <a:rPr lang="nl-NL" smtClean="0"/>
              <a:t>22-2-2021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3536707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3011B-E1BF-40F1-A0EA-232C5D89081F}" type="datetimeFigureOut">
              <a:rPr lang="nl-NL" smtClean="0"/>
              <a:t>22-2-2021</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A5525-F296-419B-81BE-C07C63F058CC}" type="slidenum">
              <a:rPr lang="nl-NL" smtClean="0"/>
              <a:t>‹nr.›</a:t>
            </a:fld>
            <a:endParaRPr lang="nl-NL"/>
          </a:p>
        </p:txBody>
      </p:sp>
    </p:spTree>
    <p:extLst>
      <p:ext uri="{BB962C8B-B14F-4D97-AF65-F5344CB8AC3E}">
        <p14:creationId xmlns:p14="http://schemas.microsoft.com/office/powerpoint/2010/main" val="1945143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742950" y="742951"/>
            <a:ext cx="3476625" cy="4962524"/>
          </a:xfrm>
        </p:spPr>
        <p:txBody>
          <a:bodyPr vert="horz" lIns="91440" tIns="45720" rIns="91440" bIns="45720" rtlCol="0" anchor="ctr">
            <a:normAutofit/>
          </a:bodyPr>
          <a:lstStyle/>
          <a:p>
            <a:r>
              <a:rPr lang="en-US" sz="4800" b="1" dirty="0">
                <a:solidFill>
                  <a:srgbClr val="FFFFFF"/>
                </a:solidFill>
              </a:rPr>
              <a:t>HYA,</a:t>
            </a:r>
            <a:br>
              <a:rPr lang="en-US" sz="4800" b="1" dirty="0">
                <a:solidFill>
                  <a:srgbClr val="FFFFFF"/>
                </a:solidFill>
              </a:rPr>
            </a:br>
            <a:r>
              <a:rPr lang="en-US" sz="4800" b="1" dirty="0" err="1">
                <a:solidFill>
                  <a:srgbClr val="FFFFFF"/>
                </a:solidFill>
              </a:rPr>
              <a:t>een</a:t>
            </a:r>
            <a:r>
              <a:rPr lang="en-US" sz="4800" b="1" dirty="0">
                <a:solidFill>
                  <a:srgbClr val="FFFFFF"/>
                </a:solidFill>
              </a:rPr>
              <a:t> </a:t>
            </a:r>
            <a:r>
              <a:rPr lang="en-US" sz="4800" b="1" dirty="0" err="1">
                <a:solidFill>
                  <a:srgbClr val="FFFFFF"/>
                </a:solidFill>
              </a:rPr>
              <a:t>betrokken</a:t>
            </a:r>
            <a:r>
              <a:rPr lang="en-US" sz="4800" b="1" dirty="0">
                <a:solidFill>
                  <a:srgbClr val="FFFFFF"/>
                </a:solidFill>
              </a:rPr>
              <a:t> en </a:t>
            </a:r>
            <a:r>
              <a:rPr lang="en-US" sz="4800" b="1" dirty="0" err="1">
                <a:solidFill>
                  <a:srgbClr val="FFFFFF"/>
                </a:solidFill>
              </a:rPr>
              <a:t>energieke</a:t>
            </a:r>
            <a:r>
              <a:rPr lang="en-US" sz="4800" b="1" dirty="0">
                <a:solidFill>
                  <a:srgbClr val="FFFFFF"/>
                </a:solidFill>
              </a:rPr>
              <a:t> </a:t>
            </a:r>
            <a:r>
              <a:rPr lang="en-US" sz="4800" b="1" dirty="0" err="1">
                <a:solidFill>
                  <a:srgbClr val="FFFFFF"/>
                </a:solidFill>
              </a:rPr>
              <a:t>huurders-organisatie</a:t>
            </a:r>
            <a:r>
              <a:rPr lang="en-US" sz="4800" b="1" dirty="0">
                <a:solidFill>
                  <a:srgbClr val="FFFFFF"/>
                </a:solidFill>
              </a:rPr>
              <a:t> </a:t>
            </a:r>
            <a:endParaRPr lang="en-US" sz="4800" b="1" kern="1200" dirty="0">
              <a:solidFill>
                <a:srgbClr val="FFFFFF"/>
              </a:solidFill>
              <a:latin typeface="+mj-lt"/>
              <a:ea typeface="+mj-ea"/>
              <a:cs typeface="+mj-cs"/>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726" t="-893" r="3930" b="893"/>
          <a:stretch/>
        </p:blipFill>
        <p:spPr bwMode="auto">
          <a:xfrm>
            <a:off x="10769791" y="131064"/>
            <a:ext cx="1282700" cy="57975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fbeelding 5">
            <a:extLst>
              <a:ext uri="{FF2B5EF4-FFF2-40B4-BE49-F238E27FC236}">
                <a16:creationId xmlns:a16="http://schemas.microsoft.com/office/drawing/2014/main" id="{BF1A57DA-80AA-40E3-9027-E5001192A21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71223" y="2642158"/>
            <a:ext cx="6433855" cy="2448002"/>
          </a:xfrm>
          <a:prstGeom prst="rect">
            <a:avLst/>
          </a:prstGeom>
        </p:spPr>
      </p:pic>
    </p:spTree>
    <p:extLst>
      <p:ext uri="{BB962C8B-B14F-4D97-AF65-F5344CB8AC3E}">
        <p14:creationId xmlns:p14="http://schemas.microsoft.com/office/powerpoint/2010/main" val="1980419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ormAutofit/>
          </a:bodyPr>
          <a:lstStyle/>
          <a:p>
            <a:r>
              <a:rPr lang="nl-NL" sz="3600" b="1" dirty="0">
                <a:solidFill>
                  <a:schemeClr val="tx2">
                    <a:lumMod val="50000"/>
                  </a:schemeClr>
                </a:solidFill>
              </a:rPr>
              <a:t>HYA in FAH</a:t>
            </a:r>
          </a:p>
        </p:txBody>
      </p:sp>
      <p:sp>
        <p:nvSpPr>
          <p:cNvPr id="3" name="Tijdelijke aanduiding voor inhoud 2"/>
          <p:cNvSpPr>
            <a:spLocks noGrp="1"/>
          </p:cNvSpPr>
          <p:nvPr>
            <p:ph idx="1"/>
          </p:nvPr>
        </p:nvSpPr>
        <p:spPr>
          <a:xfrm>
            <a:off x="1945437" y="1690687"/>
            <a:ext cx="9454662" cy="4486276"/>
          </a:xfrm>
        </p:spPr>
        <p:txBody>
          <a:bodyPr>
            <a:noAutofit/>
          </a:bodyPr>
          <a:lstStyle/>
          <a:p>
            <a:pPr marL="0" indent="0">
              <a:buNone/>
            </a:pPr>
            <a:r>
              <a:rPr lang="nl-NL" b="1" dirty="0"/>
              <a:t>De Federatie Amsterdamse Huurderskoepels </a:t>
            </a:r>
            <a:r>
              <a:rPr lang="nl-NL" dirty="0"/>
              <a:t>= koepel van zes corporatiehuurdersorganisaties. </a:t>
            </a:r>
            <a:br>
              <a:rPr lang="nl-NL" dirty="0"/>
            </a:br>
            <a:br>
              <a:rPr lang="nl-NL" dirty="0"/>
            </a:br>
            <a:r>
              <a:rPr lang="nl-NL" b="1" dirty="0"/>
              <a:t>Doelen</a:t>
            </a:r>
            <a:r>
              <a:rPr lang="nl-NL" dirty="0"/>
              <a:t>: gezamenlijk voor de belangen van de Amsterdamse corporatiehuurder opkomen. Met name bij het maken en monitoren van convenanten en de Prestatieafspraken.</a:t>
            </a:r>
            <a:br>
              <a:rPr lang="nl-NL" dirty="0"/>
            </a:br>
            <a:br>
              <a:rPr lang="nl-NL" dirty="0"/>
            </a:br>
            <a:endParaRPr lang="nl-NL" dirty="0"/>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9381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ormAutofit/>
          </a:bodyPr>
          <a:lstStyle/>
          <a:p>
            <a:r>
              <a:rPr lang="nl-NL" sz="3600" b="1" dirty="0" err="1">
                <a:solidFill>
                  <a:schemeClr val="tx2">
                    <a:lumMod val="50000"/>
                  </a:schemeClr>
                </a:solidFill>
              </a:rPr>
              <a:t>HYA’s</a:t>
            </a:r>
            <a:r>
              <a:rPr lang="nl-NL" sz="3600" b="1" dirty="0">
                <a:solidFill>
                  <a:schemeClr val="tx2">
                    <a:lumMod val="50000"/>
                  </a:schemeClr>
                </a:solidFill>
              </a:rPr>
              <a:t> werkwijze</a:t>
            </a:r>
          </a:p>
        </p:txBody>
      </p:sp>
      <p:sp>
        <p:nvSpPr>
          <p:cNvPr id="3" name="Tijdelijke aanduiding voor inhoud 2"/>
          <p:cNvSpPr>
            <a:spLocks noGrp="1"/>
          </p:cNvSpPr>
          <p:nvPr>
            <p:ph idx="1"/>
          </p:nvPr>
        </p:nvSpPr>
        <p:spPr>
          <a:xfrm>
            <a:off x="1945437" y="1690687"/>
            <a:ext cx="6890588" cy="4187093"/>
          </a:xfrm>
        </p:spPr>
        <p:txBody>
          <a:bodyPr>
            <a:noAutofit/>
          </a:bodyPr>
          <a:lstStyle/>
          <a:p>
            <a:pPr marL="0" indent="0">
              <a:buNone/>
            </a:pPr>
            <a:r>
              <a:rPr lang="nl-NL" dirty="0"/>
              <a:t>HYA maakt 5-jaarlijks een beleidsplan waarin haar visie staat verwoord. </a:t>
            </a:r>
          </a:p>
          <a:p>
            <a:pPr marL="0" indent="0">
              <a:buNone/>
            </a:pPr>
            <a:endParaRPr lang="nl-NL" dirty="0"/>
          </a:p>
          <a:p>
            <a:pPr marL="0" indent="0">
              <a:buNone/>
            </a:pPr>
            <a:r>
              <a:rPr lang="nl-NL" dirty="0"/>
              <a:t>HYA maakt jaarlijks een werkplan waar haar doelstellingen van dat jaar in staan verwoord.</a:t>
            </a:r>
          </a:p>
          <a:p>
            <a:pPr marL="0" indent="0">
              <a:buNone/>
            </a:pPr>
            <a:endParaRPr lang="nl-NL" dirty="0"/>
          </a:p>
          <a:p>
            <a:pPr marL="0" indent="0">
              <a:buNone/>
            </a:pPr>
            <a:r>
              <a:rPr lang="nl-NL" dirty="0"/>
              <a:t>HYA maakt een jaarverslag waarin ze verantwoording aflegt over het afgelopen jaar.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Afbeelding 7">
            <a:extLst>
              <a:ext uri="{FF2B5EF4-FFF2-40B4-BE49-F238E27FC236}">
                <a16:creationId xmlns:a16="http://schemas.microsoft.com/office/drawing/2014/main" id="{B857A683-873A-489B-AB37-991D6842D7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1586" t="22513" r="27763" b="23061"/>
          <a:stretch/>
        </p:blipFill>
        <p:spPr>
          <a:xfrm>
            <a:off x="9054104" y="523664"/>
            <a:ext cx="1583681" cy="2347786"/>
          </a:xfrm>
          <a:prstGeom prst="rect">
            <a:avLst/>
          </a:prstGeom>
        </p:spPr>
      </p:pic>
      <p:pic>
        <p:nvPicPr>
          <p:cNvPr id="10" name="Afbeelding 9">
            <a:extLst>
              <a:ext uri="{FF2B5EF4-FFF2-40B4-BE49-F238E27FC236}">
                <a16:creationId xmlns:a16="http://schemas.microsoft.com/office/drawing/2014/main" id="{146F5FD9-8355-4113-A487-BC64FFEC15D3}"/>
              </a:ext>
            </a:extLst>
          </p:cNvPr>
          <p:cNvPicPr>
            <a:picLocks noChangeAspect="1"/>
          </p:cNvPicPr>
          <p:nvPr/>
        </p:nvPicPr>
        <p:blipFill rotWithShape="1">
          <a:blip r:embed="rId5">
            <a:extLst>
              <a:ext uri="{28A0092B-C50C-407E-A947-70E740481C1C}">
                <a14:useLocalDpi xmlns:a14="http://schemas.microsoft.com/office/drawing/2010/main" val="0"/>
              </a:ext>
            </a:extLst>
          </a:blip>
          <a:srcRect l="50000" t="22620" r="29349" b="22277"/>
          <a:stretch/>
        </p:blipFill>
        <p:spPr>
          <a:xfrm>
            <a:off x="9090107" y="2982960"/>
            <a:ext cx="1905686" cy="2860288"/>
          </a:xfrm>
          <a:prstGeom prst="rect">
            <a:avLst/>
          </a:prstGeom>
        </p:spPr>
      </p:pic>
      <p:pic>
        <p:nvPicPr>
          <p:cNvPr id="11" name="Afbeelding 10">
            <a:extLst>
              <a:ext uri="{FF2B5EF4-FFF2-40B4-BE49-F238E27FC236}">
                <a16:creationId xmlns:a16="http://schemas.microsoft.com/office/drawing/2014/main" id="{F2AD13AD-ED71-4077-B66A-700C1787A12C}"/>
              </a:ext>
            </a:extLst>
          </p:cNvPr>
          <p:cNvPicPr>
            <a:picLocks noChangeAspect="1"/>
          </p:cNvPicPr>
          <p:nvPr/>
        </p:nvPicPr>
        <p:blipFill rotWithShape="1">
          <a:blip r:embed="rId6"/>
          <a:srcRect l="3110" t="20921" r="19513" b="20651"/>
          <a:stretch/>
        </p:blipFill>
        <p:spPr>
          <a:xfrm>
            <a:off x="9076406" y="5300086"/>
            <a:ext cx="3120818" cy="1325563"/>
          </a:xfrm>
          <a:prstGeom prst="rect">
            <a:avLst/>
          </a:prstGeom>
        </p:spPr>
      </p:pic>
    </p:spTree>
    <p:extLst>
      <p:ext uri="{BB962C8B-B14F-4D97-AF65-F5344CB8AC3E}">
        <p14:creationId xmlns:p14="http://schemas.microsoft.com/office/powerpoint/2010/main" val="3340872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ormAutofit/>
          </a:bodyPr>
          <a:lstStyle/>
          <a:p>
            <a:r>
              <a:rPr lang="nl-NL" sz="3600" b="1" dirty="0" err="1">
                <a:solidFill>
                  <a:schemeClr val="tx2">
                    <a:lumMod val="50000"/>
                  </a:schemeClr>
                </a:solidFill>
              </a:rPr>
              <a:t>HYA’s</a:t>
            </a:r>
            <a:r>
              <a:rPr lang="nl-NL" sz="3600" b="1" dirty="0">
                <a:solidFill>
                  <a:schemeClr val="tx2">
                    <a:lumMod val="50000"/>
                  </a:schemeClr>
                </a:solidFill>
              </a:rPr>
              <a:t> uitdagingen</a:t>
            </a:r>
          </a:p>
        </p:txBody>
      </p:sp>
      <p:sp>
        <p:nvSpPr>
          <p:cNvPr id="3" name="Tijdelijke aanduiding voor inhoud 2"/>
          <p:cNvSpPr>
            <a:spLocks noGrp="1"/>
          </p:cNvSpPr>
          <p:nvPr>
            <p:ph idx="1"/>
          </p:nvPr>
        </p:nvSpPr>
        <p:spPr>
          <a:xfrm>
            <a:off x="1945437" y="1690687"/>
            <a:ext cx="9454662" cy="4486276"/>
          </a:xfrm>
        </p:spPr>
        <p:txBody>
          <a:bodyPr>
            <a:noAutofit/>
          </a:bodyPr>
          <a:lstStyle/>
          <a:p>
            <a:pPr lvl="0"/>
            <a:r>
              <a:rPr lang="nl-NL" dirty="0"/>
              <a:t>Organisatieontwikkeling. </a:t>
            </a:r>
          </a:p>
          <a:p>
            <a:pPr lvl="0"/>
            <a:r>
              <a:rPr lang="nl-NL" dirty="0"/>
              <a:t>Interactieve communicatie en participatie door huurders: onder meer via werkgroepen en te ontwikkelen </a:t>
            </a:r>
            <a:r>
              <a:rPr lang="nl-NL" dirty="0" err="1"/>
              <a:t>toolkits</a:t>
            </a:r>
            <a:r>
              <a:rPr lang="nl-NL" dirty="0"/>
              <a:t>.</a:t>
            </a:r>
          </a:p>
          <a:p>
            <a:pPr lvl="0"/>
            <a:r>
              <a:rPr lang="nl-NL" dirty="0"/>
              <a:t>Het versterken van de netwerken en het werken aan nog betere samenwerking met alle partijen. </a:t>
            </a:r>
          </a:p>
          <a:p>
            <a:pPr lvl="0"/>
            <a:r>
              <a:rPr lang="nl-NL" dirty="0"/>
              <a:t>Goede duidelijke en eerlijke communicatie. Zowel tussen Ymere en HYA als tussen Ymere en Bewonerscommissies en individuele huurders. </a:t>
            </a:r>
          </a:p>
          <a:p>
            <a:pPr lvl="0"/>
            <a:r>
              <a:rPr lang="nl-NL" dirty="0"/>
              <a:t>Hulp en mogelijkheden bieden aan de achterban om hún achterban te verbreden. Met die krachtige gebundelde stem schuiven we aan bij de corporatie Ymere. </a:t>
            </a:r>
          </a:p>
          <a:p>
            <a:pPr lvl="0"/>
            <a:endParaRPr lang="nl-NL" dirty="0"/>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5633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742950" y="742951"/>
            <a:ext cx="3476625" cy="4962524"/>
          </a:xfrm>
        </p:spPr>
        <p:txBody>
          <a:bodyPr vert="horz" lIns="91440" tIns="45720" rIns="91440" bIns="45720" rtlCol="0" anchor="ctr">
            <a:normAutofit/>
          </a:bodyPr>
          <a:lstStyle/>
          <a:p>
            <a:r>
              <a:rPr lang="en-US" sz="4800" b="1" kern="1200" dirty="0" err="1">
                <a:solidFill>
                  <a:srgbClr val="FFFFFF"/>
                </a:solidFill>
                <a:latin typeface="+mj-lt"/>
                <a:ea typeface="+mj-ea"/>
                <a:cs typeface="+mj-cs"/>
              </a:rPr>
              <a:t>Vragen</a:t>
            </a:r>
            <a:r>
              <a:rPr lang="en-US" sz="4800" b="1" kern="1200" dirty="0">
                <a:solidFill>
                  <a:srgbClr val="FFFFFF"/>
                </a:solidFill>
                <a:latin typeface="+mj-lt"/>
                <a:ea typeface="+mj-ea"/>
                <a:cs typeface="+mj-cs"/>
              </a:rPr>
              <a:t>?</a:t>
            </a:r>
            <a:br>
              <a:rPr lang="en-US" sz="4800" b="1" kern="1200" dirty="0">
                <a:solidFill>
                  <a:srgbClr val="FFFFFF"/>
                </a:solidFill>
                <a:latin typeface="+mj-lt"/>
                <a:ea typeface="+mj-ea"/>
                <a:cs typeface="+mj-cs"/>
              </a:rPr>
            </a:br>
            <a:r>
              <a:rPr lang="en-US" sz="4800" b="1" kern="1200" dirty="0">
                <a:solidFill>
                  <a:srgbClr val="FFFFFF"/>
                </a:solidFill>
                <a:latin typeface="+mj-lt"/>
                <a:ea typeface="+mj-ea"/>
                <a:cs typeface="+mj-cs"/>
              </a:rPr>
              <a:t>Mail: info@hya.nl</a:t>
            </a: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726" t="-893" r="3930" b="893"/>
          <a:stretch/>
        </p:blipFill>
        <p:spPr bwMode="auto">
          <a:xfrm>
            <a:off x="10751503" y="3048"/>
            <a:ext cx="1282700" cy="57975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fbeelding 5">
            <a:extLst>
              <a:ext uri="{FF2B5EF4-FFF2-40B4-BE49-F238E27FC236}">
                <a16:creationId xmlns:a16="http://schemas.microsoft.com/office/drawing/2014/main" id="{BF1A57DA-80AA-40E3-9027-E5001192A21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794234" y="874183"/>
            <a:ext cx="3832225" cy="5109633"/>
          </a:xfrm>
          <a:prstGeom prst="rect">
            <a:avLst/>
          </a:prstGeom>
        </p:spPr>
      </p:pic>
    </p:spTree>
    <p:extLst>
      <p:ext uri="{BB962C8B-B14F-4D97-AF65-F5344CB8AC3E}">
        <p14:creationId xmlns:p14="http://schemas.microsoft.com/office/powerpoint/2010/main" val="2714045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solidFill>
                  <a:schemeClr val="tx2">
                    <a:lumMod val="50000"/>
                  </a:schemeClr>
                </a:solidFill>
              </a:rPr>
              <a:t>HYA in snelle cijfers</a:t>
            </a:r>
          </a:p>
        </p:txBody>
      </p:sp>
      <p:sp>
        <p:nvSpPr>
          <p:cNvPr id="3" name="Tijdelijke aanduiding voor inhoud 2"/>
          <p:cNvSpPr>
            <a:spLocks noGrp="1"/>
          </p:cNvSpPr>
          <p:nvPr>
            <p:ph idx="1"/>
          </p:nvPr>
        </p:nvSpPr>
        <p:spPr>
          <a:xfrm>
            <a:off x="1945437" y="1690687"/>
            <a:ext cx="9672822" cy="4486276"/>
          </a:xfrm>
        </p:spPr>
        <p:txBody>
          <a:bodyPr>
            <a:noAutofit/>
          </a:bodyPr>
          <a:lstStyle/>
          <a:p>
            <a:pPr marL="0" indent="0">
              <a:buNone/>
            </a:pPr>
            <a:r>
              <a:rPr lang="nl-NL" sz="2400" dirty="0"/>
              <a:t>Aantal bestuursleden: </a:t>
            </a:r>
            <a:r>
              <a:rPr lang="nl-NL" sz="3600" dirty="0"/>
              <a:t>12</a:t>
            </a:r>
            <a:r>
              <a:rPr lang="nl-NL" sz="2400" dirty="0"/>
              <a:t> 		</a:t>
            </a:r>
          </a:p>
          <a:p>
            <a:pPr marL="0" indent="0">
              <a:buNone/>
            </a:pPr>
            <a:r>
              <a:rPr lang="nl-NL" sz="2400" dirty="0"/>
              <a:t>Aantal Dagelijks Bestuursleden: </a:t>
            </a:r>
            <a:r>
              <a:rPr lang="nl-NL" sz="3600" dirty="0"/>
              <a:t>4</a:t>
            </a:r>
            <a:br>
              <a:rPr lang="nl-NL" sz="3600" dirty="0"/>
            </a:br>
            <a:r>
              <a:rPr lang="nl-NL" sz="2400" dirty="0"/>
              <a:t>Ondersteuning: </a:t>
            </a:r>
            <a:r>
              <a:rPr lang="nl-NL" sz="3600" dirty="0"/>
              <a:t>1 </a:t>
            </a:r>
            <a:r>
              <a:rPr lang="nl-NL" sz="2400" dirty="0"/>
              <a:t>adviseur en </a:t>
            </a:r>
            <a:r>
              <a:rPr lang="nl-NL" sz="3600" dirty="0"/>
              <a:t>1</a:t>
            </a:r>
            <a:r>
              <a:rPr lang="nl-NL" sz="2400" dirty="0"/>
              <a:t> office manager</a:t>
            </a:r>
          </a:p>
          <a:p>
            <a:pPr marL="0" indent="0">
              <a:buNone/>
            </a:pPr>
            <a:r>
              <a:rPr lang="nl-NL" sz="2400" dirty="0"/>
              <a:t>Aantal Bewonerscommissies: ruim </a:t>
            </a:r>
            <a:r>
              <a:rPr lang="nl-NL" sz="3600" dirty="0"/>
              <a:t>130</a:t>
            </a:r>
            <a:endParaRPr lang="nl-NL" sz="2400" dirty="0"/>
          </a:p>
          <a:p>
            <a:pPr marL="0" indent="0">
              <a:buNone/>
            </a:pPr>
            <a:r>
              <a:rPr lang="nl-NL" sz="2400" dirty="0"/>
              <a:t>Vergaderfrequentie</a:t>
            </a:r>
            <a:r>
              <a:rPr lang="nl-NL" sz="1800" dirty="0"/>
              <a:t>: 6 wekelijks AB, 6 wekelijk DB, 4 keer per jaar Stedelijk Overleg met Regiomanagement, 3 keer per jaar Bewonerscontactavond, 3 keer per jaar Stichtingsraad, 1 excursie met </a:t>
            </a:r>
            <a:r>
              <a:rPr lang="nl-NL" sz="1800" dirty="0" err="1"/>
              <a:t>bc</a:t>
            </a:r>
            <a:r>
              <a:rPr lang="nl-NL" sz="1800" dirty="0"/>
              <a:t>-leden, 1 nieuwjaarreceptie, 2 beleidsdagen met bestuur </a:t>
            </a:r>
            <a:br>
              <a:rPr lang="nl-NL" sz="2400" dirty="0"/>
            </a:br>
            <a:r>
              <a:rPr lang="nl-NL" sz="2400" dirty="0"/>
              <a:t>= minimaal </a:t>
            </a:r>
            <a:r>
              <a:rPr lang="nl-NL" sz="3600" dirty="0"/>
              <a:t>30</a:t>
            </a:r>
            <a:r>
              <a:rPr lang="nl-NL" sz="2400" dirty="0"/>
              <a:t> samenkomsten per jaar</a:t>
            </a:r>
          </a:p>
          <a:p>
            <a:pPr marL="0" indent="0">
              <a:buNone/>
            </a:pPr>
            <a:r>
              <a:rPr lang="nl-NL" sz="2400" dirty="0"/>
              <a:t>Nieuwsbrieven per jaar: </a:t>
            </a:r>
            <a:r>
              <a:rPr lang="nl-NL" sz="3600" dirty="0"/>
              <a:t>4</a:t>
            </a:r>
            <a:br>
              <a:rPr lang="nl-NL" sz="2400" dirty="0"/>
            </a:br>
            <a:r>
              <a:rPr lang="nl-NL" sz="2400" dirty="0"/>
              <a:t>Actieve websitegebruikers per jaar:  </a:t>
            </a:r>
            <a:r>
              <a:rPr lang="nl-NL" sz="3600" dirty="0"/>
              <a:t>16.000</a:t>
            </a:r>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816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3">
                                            <p:txEl>
                                              <p:pRg st="1" end="1"/>
                                            </p:txEl>
                                          </p:spTgt>
                                        </p:tgtEl>
                                      </p:cBhvr>
                                    </p:animEffect>
                                    <p:animScale>
                                      <p:cBhvr>
                                        <p:cTn id="10" dur="250" autoRev="1" fill="hold"/>
                                        <p:tgtEl>
                                          <p:spTgt spid="3">
                                            <p:txEl>
                                              <p:pRg st="1" end="1"/>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3">
                                            <p:txEl>
                                              <p:pRg st="2" end="2"/>
                                            </p:txEl>
                                          </p:spTgt>
                                        </p:tgtEl>
                                      </p:cBhvr>
                                    </p:animEffect>
                                    <p:animScale>
                                      <p:cBhvr>
                                        <p:cTn id="13" dur="250" autoRev="1" fill="hold"/>
                                        <p:tgtEl>
                                          <p:spTgt spid="3">
                                            <p:txEl>
                                              <p:pRg st="2" end="2"/>
                                            </p:txEl>
                                          </p:spTgt>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3">
                                            <p:txEl>
                                              <p:pRg st="3" end="3"/>
                                            </p:txEl>
                                          </p:spTgt>
                                        </p:tgtEl>
                                      </p:cBhvr>
                                    </p:animEffect>
                                    <p:animScale>
                                      <p:cBhvr>
                                        <p:cTn id="16" dur="250" autoRev="1" fill="hold"/>
                                        <p:tgtEl>
                                          <p:spTgt spid="3">
                                            <p:txEl>
                                              <p:pRg st="3" end="3"/>
                                            </p:txEl>
                                          </p:spTgt>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3">
                                            <p:txEl>
                                              <p:pRg st="4" end="4"/>
                                            </p:txEl>
                                          </p:spTgt>
                                        </p:tgtEl>
                                      </p:cBhvr>
                                    </p:animEffect>
                                    <p:animScale>
                                      <p:cBhvr>
                                        <p:cTn id="19"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t>De mensen bij HYA</a:t>
            </a:r>
          </a:p>
        </p:txBody>
      </p:sp>
      <p:sp>
        <p:nvSpPr>
          <p:cNvPr id="3" name="Tijdelijke aanduiding voor inhoud 2"/>
          <p:cNvSpPr>
            <a:spLocks noGrp="1"/>
          </p:cNvSpPr>
          <p:nvPr>
            <p:ph idx="1"/>
          </p:nvPr>
        </p:nvSpPr>
        <p:spPr>
          <a:xfrm>
            <a:off x="1945437" y="1690687"/>
            <a:ext cx="9454662" cy="4486276"/>
          </a:xfrm>
        </p:spPr>
        <p:txBody>
          <a:bodyPr>
            <a:noAutofit/>
          </a:bodyPr>
          <a:lstStyle/>
          <a:p>
            <a:pPr marL="0" indent="0">
              <a:buNone/>
            </a:pPr>
            <a:endParaRPr lang="nl-NL" dirty="0"/>
          </a:p>
          <a:p>
            <a:pPr marL="0" indent="0">
              <a:buNone/>
            </a:pPr>
            <a:endParaRPr lang="nl-NL" dirty="0"/>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fbeelding 5">
            <a:extLst>
              <a:ext uri="{FF2B5EF4-FFF2-40B4-BE49-F238E27FC236}">
                <a16:creationId xmlns:a16="http://schemas.microsoft.com/office/drawing/2014/main" id="{A19F0B79-D07E-4DBE-9F1D-66F797EE9B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7016" y="1434744"/>
            <a:ext cx="6623823" cy="4742219"/>
          </a:xfrm>
          <a:prstGeom prst="rect">
            <a:avLst/>
          </a:prstGeom>
        </p:spPr>
      </p:pic>
    </p:spTree>
    <p:extLst>
      <p:ext uri="{BB962C8B-B14F-4D97-AF65-F5344CB8AC3E}">
        <p14:creationId xmlns:p14="http://schemas.microsoft.com/office/powerpoint/2010/main" val="836297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F1B3CC-ACF5-4385-98CE-267311A2BFD0}"/>
              </a:ext>
            </a:extLst>
          </p:cNvPr>
          <p:cNvSpPr>
            <a:spLocks noGrp="1"/>
          </p:cNvSpPr>
          <p:nvPr>
            <p:ph type="title"/>
          </p:nvPr>
        </p:nvSpPr>
        <p:spPr/>
        <p:txBody>
          <a:bodyPr/>
          <a:lstStyle/>
          <a:p>
            <a:r>
              <a:rPr lang="nl-NL" sz="3600" b="1" dirty="0">
                <a:solidFill>
                  <a:schemeClr val="tx2">
                    <a:lumMod val="50000"/>
                  </a:schemeClr>
                </a:solidFill>
              </a:rPr>
              <a:t>Regio-indeling</a:t>
            </a:r>
            <a:r>
              <a:rPr lang="nl-NL" dirty="0"/>
              <a:t> </a:t>
            </a:r>
            <a:r>
              <a:rPr lang="nl-NL" sz="3600" b="1" dirty="0">
                <a:solidFill>
                  <a:schemeClr val="tx2">
                    <a:lumMod val="50000"/>
                  </a:schemeClr>
                </a:solidFill>
              </a:rPr>
              <a:t>van</a:t>
            </a:r>
            <a:r>
              <a:rPr lang="nl-NL" dirty="0"/>
              <a:t> </a:t>
            </a:r>
            <a:r>
              <a:rPr lang="nl-NL" sz="3600" b="1" dirty="0">
                <a:solidFill>
                  <a:schemeClr val="tx2">
                    <a:lumMod val="50000"/>
                  </a:schemeClr>
                </a:solidFill>
              </a:rPr>
              <a:t>bestuursleden</a:t>
            </a:r>
          </a:p>
        </p:txBody>
      </p:sp>
      <p:sp>
        <p:nvSpPr>
          <p:cNvPr id="3" name="Tijdelijke aanduiding voor inhoud 2">
            <a:extLst>
              <a:ext uri="{FF2B5EF4-FFF2-40B4-BE49-F238E27FC236}">
                <a16:creationId xmlns:a16="http://schemas.microsoft.com/office/drawing/2014/main" id="{FC384D99-8642-4609-BFAD-1FC38F040C2D}"/>
              </a:ext>
            </a:extLst>
          </p:cNvPr>
          <p:cNvSpPr>
            <a:spLocks noGrp="1"/>
          </p:cNvSpPr>
          <p:nvPr>
            <p:ph idx="1"/>
          </p:nvPr>
        </p:nvSpPr>
        <p:spPr>
          <a:xfrm>
            <a:off x="838199" y="1825625"/>
            <a:ext cx="10842171" cy="4351338"/>
          </a:xfrm>
        </p:spPr>
        <p:txBody>
          <a:bodyPr/>
          <a:lstStyle/>
          <a:p>
            <a:r>
              <a:rPr lang="nl-NL" sz="2400" dirty="0"/>
              <a:t>Dagelijks Bestuur bestaat uit Peter Weppner (</a:t>
            </a:r>
            <a:r>
              <a:rPr lang="nl-NL" sz="2400" dirty="0" err="1"/>
              <a:t>vz</a:t>
            </a:r>
            <a:r>
              <a:rPr lang="nl-NL" sz="2400" dirty="0"/>
              <a:t>), Marianne Knollenburg (sec), Tiene Sanmoestaman (</a:t>
            </a:r>
            <a:r>
              <a:rPr lang="nl-NL" sz="2400" dirty="0" err="1"/>
              <a:t>pm</a:t>
            </a:r>
            <a:r>
              <a:rPr lang="nl-NL" sz="2400" dirty="0"/>
              <a:t>), Cees Fenenga (</a:t>
            </a:r>
            <a:r>
              <a:rPr lang="nl-NL" sz="2400" dirty="0" err="1"/>
              <a:t>vvz</a:t>
            </a:r>
            <a:r>
              <a:rPr lang="nl-NL" sz="2400" dirty="0"/>
              <a:t>)</a:t>
            </a:r>
          </a:p>
          <a:p>
            <a:r>
              <a:rPr lang="nl-NL" sz="2400" dirty="0"/>
              <a:t>De regio’s zijn opgedeeld</a:t>
            </a:r>
            <a:br>
              <a:rPr lang="nl-NL" sz="2400" dirty="0"/>
            </a:br>
            <a:r>
              <a:rPr lang="nl-NL" sz="2400" dirty="0"/>
              <a:t>Dit zijn vanuit HYA de bestuursleden die zich met de volgende regio’s bijhouden.</a:t>
            </a:r>
            <a:br>
              <a:rPr lang="nl-NL" sz="2400" dirty="0"/>
            </a:br>
            <a:endParaRPr lang="nl-NL" sz="2400" dirty="0"/>
          </a:p>
          <a:p>
            <a:pPr lvl="1"/>
            <a:r>
              <a:rPr lang="nl-NL" dirty="0"/>
              <a:t>Zuid en Zuidoost: Tiene Sanmoestaman en Jan Immerman</a:t>
            </a:r>
          </a:p>
          <a:p>
            <a:pPr lvl="1"/>
            <a:r>
              <a:rPr lang="nl-NL" dirty="0"/>
              <a:t>Centrum en Noord: Audrey Hiawat, Marianne Knollenburg en Jarek Majchrowicz</a:t>
            </a:r>
          </a:p>
          <a:p>
            <a:pPr lvl="1"/>
            <a:r>
              <a:rPr lang="nl-NL" dirty="0"/>
              <a:t>West   	         	: Siewdat Badloe en Gilmore Schulz</a:t>
            </a:r>
          </a:p>
          <a:p>
            <a:pPr lvl="1"/>
            <a:r>
              <a:rPr lang="nl-NL" dirty="0"/>
              <a:t>Oost	         	: Mesut Ergül, Tatyana Rudenok en GerritJan Jong</a:t>
            </a:r>
          </a:p>
        </p:txBody>
      </p:sp>
      <p:pic>
        <p:nvPicPr>
          <p:cNvPr id="4" name="Afbeelding 3">
            <a:extLst>
              <a:ext uri="{FF2B5EF4-FFF2-40B4-BE49-F238E27FC236}">
                <a16:creationId xmlns:a16="http://schemas.microsoft.com/office/drawing/2014/main" id="{3850A0E4-83A1-43D9-B70C-7A88D5F6BB22}"/>
              </a:ext>
            </a:extLst>
          </p:cNvPr>
          <p:cNvPicPr>
            <a:picLocks noChangeAspect="1"/>
          </p:cNvPicPr>
          <p:nvPr/>
        </p:nvPicPr>
        <p:blipFill>
          <a:blip r:embed="rId3"/>
          <a:stretch>
            <a:fillRect/>
          </a:stretch>
        </p:blipFill>
        <p:spPr>
          <a:xfrm>
            <a:off x="9992506" y="109182"/>
            <a:ext cx="2090311" cy="1325563"/>
          </a:xfrm>
          <a:prstGeom prst="rect">
            <a:avLst/>
          </a:prstGeom>
        </p:spPr>
      </p:pic>
      <p:pic>
        <p:nvPicPr>
          <p:cNvPr id="5" name="Picture 2">
            <a:extLst>
              <a:ext uri="{FF2B5EF4-FFF2-40B4-BE49-F238E27FC236}">
                <a16:creationId xmlns:a16="http://schemas.microsoft.com/office/drawing/2014/main" id="{25020CBD-339E-4105-9F1E-A406D0049F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5046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solidFill>
                  <a:schemeClr val="tx2">
                    <a:lumMod val="50000"/>
                  </a:schemeClr>
                </a:solidFill>
              </a:rPr>
              <a:t>Wat doet HYA?</a:t>
            </a:r>
          </a:p>
        </p:txBody>
      </p:sp>
      <p:sp>
        <p:nvSpPr>
          <p:cNvPr id="3" name="Tijdelijke aanduiding voor inhoud 2"/>
          <p:cNvSpPr>
            <a:spLocks noGrp="1"/>
          </p:cNvSpPr>
          <p:nvPr>
            <p:ph idx="1"/>
          </p:nvPr>
        </p:nvSpPr>
        <p:spPr>
          <a:xfrm>
            <a:off x="1945437" y="1690687"/>
            <a:ext cx="9454662" cy="4486276"/>
          </a:xfrm>
        </p:spPr>
        <p:txBody>
          <a:bodyPr>
            <a:noAutofit/>
          </a:bodyPr>
          <a:lstStyle/>
          <a:p>
            <a:r>
              <a:rPr lang="nl-NL" b="1" dirty="0"/>
              <a:t>Steun voor huurders</a:t>
            </a:r>
            <a:br>
              <a:rPr lang="nl-NL" dirty="0"/>
            </a:br>
            <a:r>
              <a:rPr lang="nl-NL" dirty="0"/>
              <a:t>HYA brengt de gebundelde stem en belangen van de huurders naar de woningcorporatie. Én we volgen wat Ymere met de klachten doet. Indien nodig stellen we het beleid aan de kaak.</a:t>
            </a:r>
          </a:p>
          <a:p>
            <a:r>
              <a:rPr lang="nl-NL" b="1" dirty="0"/>
              <a:t>Bewonerscommissies</a:t>
            </a:r>
            <a:br>
              <a:rPr lang="nl-NL" b="1" dirty="0"/>
            </a:br>
            <a:r>
              <a:rPr lang="nl-NL" dirty="0"/>
              <a:t>Wij steunen huurders die een </a:t>
            </a:r>
            <a:r>
              <a:rPr lang="nl-NL" dirty="0" err="1"/>
              <a:t>bc</a:t>
            </a:r>
            <a:r>
              <a:rPr lang="nl-NL" dirty="0"/>
              <a:t> willen oprichten. We helpen de </a:t>
            </a:r>
            <a:r>
              <a:rPr lang="nl-NL" dirty="0" err="1"/>
              <a:t>bc’s</a:t>
            </a:r>
            <a:r>
              <a:rPr lang="nl-NL" dirty="0"/>
              <a:t> die er zijn, onder meer met een financiële bijdrage.</a:t>
            </a:r>
          </a:p>
          <a:p>
            <a:r>
              <a:rPr lang="nl-NL" b="1" dirty="0"/>
              <a:t>Cursussen</a:t>
            </a:r>
            <a:br>
              <a:rPr lang="nl-NL" b="1" dirty="0"/>
            </a:br>
            <a:r>
              <a:rPr lang="nl-NL" dirty="0"/>
              <a:t>Bewonerscommissies kunnen via HYA gratis cursussen volgen zodat ze kennis opdoen en weerbaarder worden.</a:t>
            </a:r>
            <a:endParaRPr lang="nl-NL" sz="2000" dirty="0"/>
          </a:p>
          <a:p>
            <a:pPr marL="0" indent="0">
              <a:buNone/>
            </a:pPr>
            <a:endParaRPr lang="nl-NL" sz="2000" b="1" dirty="0"/>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2189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solidFill>
                  <a:schemeClr val="tx2">
                    <a:lumMod val="50000"/>
                  </a:schemeClr>
                </a:solidFill>
              </a:rPr>
              <a:t>Wat doet HYA nog meer?</a:t>
            </a:r>
          </a:p>
        </p:txBody>
      </p:sp>
      <p:sp>
        <p:nvSpPr>
          <p:cNvPr id="3" name="Tijdelijke aanduiding voor inhoud 2"/>
          <p:cNvSpPr>
            <a:spLocks noGrp="1"/>
          </p:cNvSpPr>
          <p:nvPr>
            <p:ph idx="1"/>
          </p:nvPr>
        </p:nvSpPr>
        <p:spPr>
          <a:xfrm>
            <a:off x="1945437" y="1690687"/>
            <a:ext cx="9454662" cy="4486276"/>
          </a:xfrm>
        </p:spPr>
        <p:txBody>
          <a:bodyPr>
            <a:noAutofit/>
          </a:bodyPr>
          <a:lstStyle/>
          <a:p>
            <a:r>
              <a:rPr lang="nl-NL" b="1" dirty="0"/>
              <a:t>Overleg met Ymere </a:t>
            </a:r>
            <a:br>
              <a:rPr lang="nl-NL" dirty="0"/>
            </a:br>
            <a:r>
              <a:rPr lang="nl-NL" dirty="0"/>
              <a:t>HYA overlegt elke drie maanden met het Amsterdamse regiomanagement van Ymere over klachten van bewonerscommissies en huurders. </a:t>
            </a:r>
          </a:p>
          <a:p>
            <a:r>
              <a:rPr lang="nl-NL" b="1" dirty="0"/>
              <a:t>Advies aan Ymere</a:t>
            </a:r>
            <a:br>
              <a:rPr lang="nl-NL" b="1" dirty="0"/>
            </a:br>
            <a:r>
              <a:rPr lang="nl-NL" dirty="0"/>
              <a:t>HYA geeft gevraagd en ongevraagd advies aan de corporatie op beleidsniveau.</a:t>
            </a:r>
          </a:p>
          <a:p>
            <a:r>
              <a:rPr lang="nl-NL" b="1" dirty="0"/>
              <a:t>Bijeenkomsten</a:t>
            </a:r>
            <a:br>
              <a:rPr lang="nl-NL" b="1" dirty="0"/>
            </a:br>
            <a:r>
              <a:rPr lang="nl-NL" dirty="0"/>
              <a:t>We organiseren bijeenkomsten voor bewonerscommissies. Denk aan themabijeenkomsten over gemengde complexen of over Prestatieafspraken.</a:t>
            </a:r>
          </a:p>
          <a:p>
            <a:pPr marL="0" indent="0">
              <a:buNone/>
            </a:pPr>
            <a:endParaRPr lang="nl-NL" sz="2000" b="1" dirty="0"/>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713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solidFill>
                  <a:schemeClr val="tx2">
                    <a:lumMod val="50000"/>
                  </a:schemeClr>
                </a:solidFill>
              </a:rPr>
              <a:t>Wat heeft HYA voor rechten?</a:t>
            </a:r>
          </a:p>
        </p:txBody>
      </p:sp>
      <p:sp>
        <p:nvSpPr>
          <p:cNvPr id="3" name="Tijdelijke aanduiding voor inhoud 2"/>
          <p:cNvSpPr>
            <a:spLocks noGrp="1"/>
          </p:cNvSpPr>
          <p:nvPr>
            <p:ph idx="1"/>
          </p:nvPr>
        </p:nvSpPr>
        <p:spPr>
          <a:xfrm>
            <a:off x="1945437" y="1690687"/>
            <a:ext cx="9454662" cy="4486276"/>
          </a:xfrm>
        </p:spPr>
        <p:txBody>
          <a:bodyPr>
            <a:noAutofit/>
          </a:bodyPr>
          <a:lstStyle/>
          <a:p>
            <a:r>
              <a:rPr lang="nl-NL" b="1" dirty="0"/>
              <a:t>Informatierecht:</a:t>
            </a:r>
            <a:r>
              <a:rPr lang="nl-NL" dirty="0"/>
              <a:t> het recht om informatie van de verhuurder te ontvangen, bijvoorbeeld over sloopplannen en onderhoud.</a:t>
            </a:r>
          </a:p>
          <a:p>
            <a:r>
              <a:rPr lang="nl-NL" b="1" dirty="0"/>
              <a:t>Overlegrecht:</a:t>
            </a:r>
            <a:r>
              <a:rPr lang="nl-NL" dirty="0"/>
              <a:t> houdt in dat verhuurders over bepaalde zaken met de huurders moeten overleggen. </a:t>
            </a:r>
          </a:p>
          <a:p>
            <a:r>
              <a:rPr lang="nl-NL" b="1" dirty="0"/>
              <a:t>Adviesrecht:</a:t>
            </a:r>
            <a:r>
              <a:rPr lang="nl-NL" dirty="0"/>
              <a:t> geeft huurders het recht om schriftelijk advies te geven over voorgenomen beleid van een verhuurder.</a:t>
            </a:r>
          </a:p>
          <a:p>
            <a:r>
              <a:rPr lang="nl-NL" b="1" dirty="0"/>
              <a:t>Agenderingsrecht:</a:t>
            </a:r>
            <a:r>
              <a:rPr lang="nl-NL" dirty="0"/>
              <a:t> hiermee kunnen huurders onderwerpen op de overlegagenda zetten.</a:t>
            </a:r>
          </a:p>
          <a:p>
            <a:r>
              <a:rPr lang="nl-NL" b="1" dirty="0"/>
              <a:t>Instemmingsrecht:</a:t>
            </a:r>
            <a:r>
              <a:rPr lang="nl-NL" dirty="0"/>
              <a:t> een verhuurder heeft voorafgaand toestemming nodig van de huurdersorganisatie bij wijzigingen van het servicekostenbeleid</a:t>
            </a:r>
          </a:p>
          <a:p>
            <a:r>
              <a:rPr lang="nl-NL" dirty="0"/>
              <a:t>.</a:t>
            </a:r>
          </a:p>
          <a:p>
            <a:pPr marL="0" indent="0">
              <a:buNone/>
            </a:pPr>
            <a:endParaRPr lang="nl-NL" sz="2000" b="1" dirty="0"/>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858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t>HYA in de Amsterdamse huurderswereld</a:t>
            </a:r>
            <a:endParaRPr lang="nl-NL" sz="3600" b="1" dirty="0">
              <a:solidFill>
                <a:schemeClr val="tx2">
                  <a:lumMod val="50000"/>
                </a:schemeClr>
              </a:solidFill>
            </a:endParaRPr>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Tijdelijke aanduiding voor inhoud 7">
            <a:extLst>
              <a:ext uri="{FF2B5EF4-FFF2-40B4-BE49-F238E27FC236}">
                <a16:creationId xmlns:a16="http://schemas.microsoft.com/office/drawing/2014/main" id="{2052B3CA-4014-46C7-BF49-0E47A72A4B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056" b="4"/>
          <a:stretch/>
        </p:blipFill>
        <p:spPr>
          <a:xfrm>
            <a:off x="1808999" y="1281236"/>
            <a:ext cx="8004074" cy="5440116"/>
          </a:xfrm>
          <a:prstGeom prst="rect">
            <a:avLst/>
          </a:prstGeom>
        </p:spPr>
      </p:pic>
    </p:spTree>
    <p:extLst>
      <p:ext uri="{BB962C8B-B14F-4D97-AF65-F5344CB8AC3E}">
        <p14:creationId xmlns:p14="http://schemas.microsoft.com/office/powerpoint/2010/main" val="2581418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solidFill>
                  <a:schemeClr val="tx2">
                    <a:lumMod val="50000"/>
                  </a:schemeClr>
                </a:solidFill>
              </a:rPr>
              <a:t>HYA in SHY</a:t>
            </a:r>
          </a:p>
        </p:txBody>
      </p:sp>
      <p:sp>
        <p:nvSpPr>
          <p:cNvPr id="3" name="Tijdelijke aanduiding voor inhoud 2"/>
          <p:cNvSpPr>
            <a:spLocks noGrp="1"/>
          </p:cNvSpPr>
          <p:nvPr>
            <p:ph idx="1"/>
          </p:nvPr>
        </p:nvSpPr>
        <p:spPr>
          <a:xfrm>
            <a:off x="1945437" y="1690687"/>
            <a:ext cx="9514060" cy="4802188"/>
          </a:xfrm>
        </p:spPr>
        <p:txBody>
          <a:bodyPr>
            <a:noAutofit/>
          </a:bodyPr>
          <a:lstStyle/>
          <a:p>
            <a:pPr marL="0" indent="0">
              <a:buNone/>
            </a:pPr>
            <a:r>
              <a:rPr lang="nl-NL" b="1" dirty="0"/>
              <a:t>Samenwerkende Huurdersorganisaties Ymere </a:t>
            </a:r>
            <a:r>
              <a:rPr lang="nl-NL" dirty="0"/>
              <a:t>= samenwerking van huurdersorganisaties van Ymere uit verschillende gemeenten.</a:t>
            </a:r>
            <a:br>
              <a:rPr lang="nl-NL" dirty="0"/>
            </a:br>
            <a:br>
              <a:rPr lang="nl-NL" dirty="0"/>
            </a:br>
            <a:r>
              <a:rPr lang="nl-NL" b="1" dirty="0"/>
              <a:t>Doelen</a:t>
            </a:r>
            <a:r>
              <a:rPr lang="nl-NL" dirty="0"/>
              <a:t>: gezamenlijk voor de belangen opkomen van Ymere-huurder. SHY is de formele gesprekspartner van Ymere voor beleid dat voor heel Ymere geldt. Vanuit SHY ook overleg met het bestuur van Ymere en de Raad van Commissarissen.</a:t>
            </a:r>
            <a:br>
              <a:rPr lang="nl-NL" dirty="0"/>
            </a:br>
            <a:br>
              <a:rPr lang="nl-NL" dirty="0"/>
            </a:br>
            <a:br>
              <a:rPr lang="nl-NL" b="1" dirty="0"/>
            </a:br>
            <a:endParaRPr lang="nl-NL" dirty="0"/>
          </a:p>
          <a:p>
            <a:endParaRPr lang="nl-NL" sz="2400" dirty="0"/>
          </a:p>
          <a:p>
            <a:pPr marL="0" indent="0">
              <a:buNone/>
            </a:pPr>
            <a:endParaRPr lang="nl-NL" b="1" dirty="0"/>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476133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TotalTime>
  <Words>744</Words>
  <Application>Microsoft Office PowerPoint</Application>
  <PresentationFormat>Breedbeeld</PresentationFormat>
  <Paragraphs>63</Paragraphs>
  <Slides>13</Slides>
  <Notes>13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Calibri</vt:lpstr>
      <vt:lpstr>Calibri Light</vt:lpstr>
      <vt:lpstr>Kantoorthema</vt:lpstr>
      <vt:lpstr>HYA, een betrokken en energieke huurders-organisatie </vt:lpstr>
      <vt:lpstr>HYA in snelle cijfers</vt:lpstr>
      <vt:lpstr>De mensen bij HYA</vt:lpstr>
      <vt:lpstr>Regio-indeling van bestuursleden</vt:lpstr>
      <vt:lpstr>Wat doet HYA?</vt:lpstr>
      <vt:lpstr>Wat doet HYA nog meer?</vt:lpstr>
      <vt:lpstr>Wat heeft HYA voor rechten?</vt:lpstr>
      <vt:lpstr>HYA in de Amsterdamse huurderswereld</vt:lpstr>
      <vt:lpstr>HYA in SHY</vt:lpstr>
      <vt:lpstr>HYA in FAH</vt:lpstr>
      <vt:lpstr>HYA’s werkwijze</vt:lpstr>
      <vt:lpstr>HYA’s uitdagingen</vt:lpstr>
      <vt:lpstr>Vragen? Mail: info@hya.nl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Zeggenschap voor huurders in gemengde complexen</dc:title>
  <dc:creator>Pleuni Koopman</dc:creator>
  <cp:lastModifiedBy>Pleuni Koopman</cp:lastModifiedBy>
  <cp:revision>35</cp:revision>
  <dcterms:created xsi:type="dcterms:W3CDTF">2020-02-05T14:19:28Z</dcterms:created>
  <dcterms:modified xsi:type="dcterms:W3CDTF">2021-02-22T12:37:19Z</dcterms:modified>
</cp:coreProperties>
</file>