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18" r:id="rId3"/>
    <p:sldId id="320" r:id="rId4"/>
    <p:sldId id="326" r:id="rId5"/>
    <p:sldId id="327" r:id="rId6"/>
    <p:sldId id="328" r:id="rId7"/>
    <p:sldId id="329" r:id="rId8"/>
    <p:sldId id="330" r:id="rId9"/>
    <p:sldId id="333" r:id="rId10"/>
    <p:sldId id="332" r:id="rId11"/>
    <p:sldId id="334" r:id="rId12"/>
    <p:sldId id="335" r:id="rId13"/>
    <p:sldId id="336" r:id="rId14"/>
    <p:sldId id="338" r:id="rId15"/>
    <p:sldId id="337" r:id="rId16"/>
    <p:sldId id="323" r:id="rId17"/>
    <p:sldId id="324" r:id="rId18"/>
    <p:sldId id="322" r:id="rId19"/>
    <p:sldId id="316"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74" autoAdjust="0"/>
    <p:restoredTop sz="76996" autoAdjust="0"/>
  </p:normalViewPr>
  <p:slideViewPr>
    <p:cSldViewPr snapToGrid="0">
      <p:cViewPr varScale="1">
        <p:scale>
          <a:sx n="51" d="100"/>
          <a:sy n="51" d="100"/>
        </p:scale>
        <p:origin x="496" y="48"/>
      </p:cViewPr>
      <p:guideLst>
        <p:guide orient="horz" pos="2160"/>
        <p:guide pos="3840"/>
      </p:guideLst>
    </p:cSldViewPr>
  </p:slideViewPr>
  <p:outlineViewPr>
    <p:cViewPr>
      <p:scale>
        <a:sx n="33" d="100"/>
        <a:sy n="33" d="100"/>
      </p:scale>
      <p:origin x="0" y="570"/>
    </p:cViewPr>
  </p:outlineViewPr>
  <p:notesTextViewPr>
    <p:cViewPr>
      <p:scale>
        <a:sx n="1" d="1"/>
        <a:sy n="1" d="1"/>
      </p:scale>
      <p:origin x="0" y="0"/>
    </p:cViewPr>
  </p:notesTextViewPr>
  <p:notesViewPr>
    <p:cSldViewPr snapToGrid="0">
      <p:cViewPr varScale="1">
        <p:scale>
          <a:sx n="74" d="100"/>
          <a:sy n="74" d="100"/>
        </p:scale>
        <p:origin x="-26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77D712-F47C-4DDB-AAE6-0860E68963CD}" type="datetimeFigureOut">
              <a:rPr lang="nl-NL" smtClean="0"/>
              <a:t>20-1-2022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67DF4-DFFB-457B-8E6C-C0552562FDB8}" type="slidenum">
              <a:rPr lang="nl-NL" smtClean="0"/>
              <a:t>‹nr.›</a:t>
            </a:fld>
            <a:endParaRPr lang="nl-NL"/>
          </a:p>
        </p:txBody>
      </p:sp>
    </p:spTree>
    <p:extLst>
      <p:ext uri="{BB962C8B-B14F-4D97-AF65-F5344CB8AC3E}">
        <p14:creationId xmlns:p14="http://schemas.microsoft.com/office/powerpoint/2010/main" val="1111575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D8796-DEBB-47DF-B157-47358699A7F9}" type="datetimeFigureOut">
              <a:rPr lang="nl-NL" smtClean="0"/>
              <a:t>20-1-2022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44DB8-D00E-424B-94D4-C9223C24596C}" type="slidenum">
              <a:rPr lang="nl-NL" smtClean="0"/>
              <a:t>‹nr.›</a:t>
            </a:fld>
            <a:endParaRPr lang="nl-NL"/>
          </a:p>
        </p:txBody>
      </p:sp>
    </p:spTree>
    <p:extLst>
      <p:ext uri="{BB962C8B-B14F-4D97-AF65-F5344CB8AC3E}">
        <p14:creationId xmlns:p14="http://schemas.microsoft.com/office/powerpoint/2010/main" val="2249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a:t>
            </a:fld>
            <a:endParaRPr lang="nl-NL"/>
          </a:p>
        </p:txBody>
      </p:sp>
    </p:spTree>
    <p:extLst>
      <p:ext uri="{BB962C8B-B14F-4D97-AF65-F5344CB8AC3E}">
        <p14:creationId xmlns:p14="http://schemas.microsoft.com/office/powerpoint/2010/main" val="18343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10</a:t>
            </a:fld>
            <a:endParaRPr lang="nl-NL"/>
          </a:p>
        </p:txBody>
      </p:sp>
    </p:spTree>
    <p:extLst>
      <p:ext uri="{BB962C8B-B14F-4D97-AF65-F5344CB8AC3E}">
        <p14:creationId xmlns:p14="http://schemas.microsoft.com/office/powerpoint/2010/main" val="319181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11</a:t>
            </a:fld>
            <a:endParaRPr lang="nl-NL"/>
          </a:p>
        </p:txBody>
      </p:sp>
    </p:spTree>
    <p:extLst>
      <p:ext uri="{BB962C8B-B14F-4D97-AF65-F5344CB8AC3E}">
        <p14:creationId xmlns:p14="http://schemas.microsoft.com/office/powerpoint/2010/main" val="151390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12</a:t>
            </a:fld>
            <a:endParaRPr lang="nl-NL"/>
          </a:p>
        </p:txBody>
      </p:sp>
    </p:spTree>
    <p:extLst>
      <p:ext uri="{BB962C8B-B14F-4D97-AF65-F5344CB8AC3E}">
        <p14:creationId xmlns:p14="http://schemas.microsoft.com/office/powerpoint/2010/main" val="339716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13</a:t>
            </a:fld>
            <a:endParaRPr lang="nl-NL"/>
          </a:p>
        </p:txBody>
      </p:sp>
    </p:spTree>
    <p:extLst>
      <p:ext uri="{BB962C8B-B14F-4D97-AF65-F5344CB8AC3E}">
        <p14:creationId xmlns:p14="http://schemas.microsoft.com/office/powerpoint/2010/main" val="292773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14</a:t>
            </a:fld>
            <a:endParaRPr lang="nl-NL"/>
          </a:p>
        </p:txBody>
      </p:sp>
    </p:spTree>
    <p:extLst>
      <p:ext uri="{BB962C8B-B14F-4D97-AF65-F5344CB8AC3E}">
        <p14:creationId xmlns:p14="http://schemas.microsoft.com/office/powerpoint/2010/main" val="6132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15</a:t>
            </a:fld>
            <a:endParaRPr lang="nl-NL"/>
          </a:p>
        </p:txBody>
      </p:sp>
    </p:spTree>
    <p:extLst>
      <p:ext uri="{BB962C8B-B14F-4D97-AF65-F5344CB8AC3E}">
        <p14:creationId xmlns:p14="http://schemas.microsoft.com/office/powerpoint/2010/main" val="363194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16</a:t>
            </a:fld>
            <a:endParaRPr lang="nl-NL"/>
          </a:p>
        </p:txBody>
      </p:sp>
    </p:spTree>
    <p:extLst>
      <p:ext uri="{BB962C8B-B14F-4D97-AF65-F5344CB8AC3E}">
        <p14:creationId xmlns:p14="http://schemas.microsoft.com/office/powerpoint/2010/main" val="334959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17</a:t>
            </a:fld>
            <a:endParaRPr lang="nl-NL"/>
          </a:p>
        </p:txBody>
      </p:sp>
    </p:spTree>
    <p:extLst>
      <p:ext uri="{BB962C8B-B14F-4D97-AF65-F5344CB8AC3E}">
        <p14:creationId xmlns:p14="http://schemas.microsoft.com/office/powerpoint/2010/main" val="222658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18</a:t>
            </a:fld>
            <a:endParaRPr lang="nl-NL"/>
          </a:p>
        </p:txBody>
      </p:sp>
    </p:spTree>
    <p:extLst>
      <p:ext uri="{BB962C8B-B14F-4D97-AF65-F5344CB8AC3E}">
        <p14:creationId xmlns:p14="http://schemas.microsoft.com/office/powerpoint/2010/main" val="4016429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19</a:t>
            </a:fld>
            <a:endParaRPr lang="nl-NL"/>
          </a:p>
        </p:txBody>
      </p:sp>
    </p:spTree>
    <p:extLst>
      <p:ext uri="{BB962C8B-B14F-4D97-AF65-F5344CB8AC3E}">
        <p14:creationId xmlns:p14="http://schemas.microsoft.com/office/powerpoint/2010/main" val="2579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2</a:t>
            </a:fld>
            <a:endParaRPr lang="nl-NL"/>
          </a:p>
        </p:txBody>
      </p:sp>
    </p:spTree>
    <p:extLst>
      <p:ext uri="{BB962C8B-B14F-4D97-AF65-F5344CB8AC3E}">
        <p14:creationId xmlns:p14="http://schemas.microsoft.com/office/powerpoint/2010/main" val="40673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3</a:t>
            </a:fld>
            <a:endParaRPr lang="nl-NL"/>
          </a:p>
        </p:txBody>
      </p:sp>
    </p:spTree>
    <p:extLst>
      <p:ext uri="{BB962C8B-B14F-4D97-AF65-F5344CB8AC3E}">
        <p14:creationId xmlns:p14="http://schemas.microsoft.com/office/powerpoint/2010/main" val="68189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4</a:t>
            </a:fld>
            <a:endParaRPr lang="nl-NL"/>
          </a:p>
        </p:txBody>
      </p:sp>
    </p:spTree>
    <p:extLst>
      <p:ext uri="{BB962C8B-B14F-4D97-AF65-F5344CB8AC3E}">
        <p14:creationId xmlns:p14="http://schemas.microsoft.com/office/powerpoint/2010/main" val="8867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5</a:t>
            </a:fld>
            <a:endParaRPr lang="nl-NL"/>
          </a:p>
        </p:txBody>
      </p:sp>
    </p:spTree>
    <p:extLst>
      <p:ext uri="{BB962C8B-B14F-4D97-AF65-F5344CB8AC3E}">
        <p14:creationId xmlns:p14="http://schemas.microsoft.com/office/powerpoint/2010/main" val="13044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6</a:t>
            </a:fld>
            <a:endParaRPr lang="nl-NL"/>
          </a:p>
        </p:txBody>
      </p:sp>
    </p:spTree>
    <p:extLst>
      <p:ext uri="{BB962C8B-B14F-4D97-AF65-F5344CB8AC3E}">
        <p14:creationId xmlns:p14="http://schemas.microsoft.com/office/powerpoint/2010/main" val="107220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7</a:t>
            </a:fld>
            <a:endParaRPr lang="nl-NL"/>
          </a:p>
        </p:txBody>
      </p:sp>
    </p:spTree>
    <p:extLst>
      <p:ext uri="{BB962C8B-B14F-4D97-AF65-F5344CB8AC3E}">
        <p14:creationId xmlns:p14="http://schemas.microsoft.com/office/powerpoint/2010/main" val="274190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8</a:t>
            </a:fld>
            <a:endParaRPr lang="nl-NL"/>
          </a:p>
        </p:txBody>
      </p:sp>
    </p:spTree>
    <p:extLst>
      <p:ext uri="{BB962C8B-B14F-4D97-AF65-F5344CB8AC3E}">
        <p14:creationId xmlns:p14="http://schemas.microsoft.com/office/powerpoint/2010/main" val="22137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DF44DB8-D00E-424B-94D4-C9223C24596C}" type="slidenum">
              <a:rPr lang="nl-NL" smtClean="0"/>
              <a:t>9</a:t>
            </a:fld>
            <a:endParaRPr lang="nl-NL"/>
          </a:p>
        </p:txBody>
      </p:sp>
    </p:spTree>
    <p:extLst>
      <p:ext uri="{BB962C8B-B14F-4D97-AF65-F5344CB8AC3E}">
        <p14:creationId xmlns:p14="http://schemas.microsoft.com/office/powerpoint/2010/main" val="13518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1893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6568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66068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8232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613011B-E1BF-40F1-A0EA-232C5D89081F}" type="datetimeFigureOut">
              <a:rPr lang="nl-NL" smtClean="0"/>
              <a:t>20-1-2022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4884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20-1-2022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224528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613011B-E1BF-40F1-A0EA-232C5D89081F}" type="datetimeFigureOut">
              <a:rPr lang="nl-NL" smtClean="0"/>
              <a:t>20-1-2022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9160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613011B-E1BF-40F1-A0EA-232C5D89081F}" type="datetimeFigureOut">
              <a:rPr lang="nl-NL" smtClean="0"/>
              <a:t>20-1-2022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1957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13011B-E1BF-40F1-A0EA-232C5D89081F}" type="datetimeFigureOut">
              <a:rPr lang="nl-NL" smtClean="0"/>
              <a:t>20-1-2022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19921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20-1-2022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606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613011B-E1BF-40F1-A0EA-232C5D89081F}" type="datetimeFigureOut">
              <a:rPr lang="nl-NL" smtClean="0"/>
              <a:t>20-1-2022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FA5525-F296-419B-81BE-C07C63F058CC}" type="slidenum">
              <a:rPr lang="nl-NL" smtClean="0"/>
              <a:t>‹nr.›</a:t>
            </a:fld>
            <a:endParaRPr lang="nl-NL"/>
          </a:p>
        </p:txBody>
      </p:sp>
    </p:spTree>
    <p:extLst>
      <p:ext uri="{BB962C8B-B14F-4D97-AF65-F5344CB8AC3E}">
        <p14:creationId xmlns:p14="http://schemas.microsoft.com/office/powerpoint/2010/main" val="353670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3011B-E1BF-40F1-A0EA-232C5D89081F}" type="datetimeFigureOut">
              <a:rPr lang="nl-NL" smtClean="0"/>
              <a:t>20-1-2022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A5525-F296-419B-81BE-C07C63F058CC}" type="slidenum">
              <a:rPr lang="nl-NL" smtClean="0"/>
              <a:t>‹nr.›</a:t>
            </a:fld>
            <a:endParaRPr lang="nl-NL"/>
          </a:p>
        </p:txBody>
      </p:sp>
    </p:spTree>
    <p:extLst>
      <p:ext uri="{BB962C8B-B14F-4D97-AF65-F5344CB8AC3E}">
        <p14:creationId xmlns:p14="http://schemas.microsoft.com/office/powerpoint/2010/main" val="19451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hya.nl/wp-content/uploads/2021/01/Eo4ojVmXMAY19-M.jp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hya.nl/wp-content/uploads/2021/01/Eo4ojVmXMAY19-M.jpg"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hya.nl/wp-content/uploads/2021/01/Eo4ojVmXMAY19-M.jpg"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12" name="Afbeelding 11">
            <a:extLst>
              <a:ext uri="{FF2B5EF4-FFF2-40B4-BE49-F238E27FC236}">
                <a16:creationId xmlns:a16="http://schemas.microsoft.com/office/drawing/2014/main" id="{FD6DDD61-27A6-494A-910A-7503651ED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388" y="685800"/>
            <a:ext cx="5105400" cy="5105400"/>
          </a:xfrm>
          <a:prstGeom prst="rect">
            <a:avLst/>
          </a:prstGeom>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726" t="-893" r="3930" b="893"/>
          <a:stretch/>
        </p:blipFill>
        <p:spPr bwMode="auto">
          <a:xfrm>
            <a:off x="11116436" y="-1"/>
            <a:ext cx="1081088" cy="5105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535020" y="685800"/>
            <a:ext cx="2780271" cy="5105400"/>
          </a:xfrm>
        </p:spPr>
        <p:txBody>
          <a:bodyPr vert="horz" lIns="91440" tIns="45720" rIns="91440" bIns="45720" rtlCol="0" anchor="ctr">
            <a:normAutofit/>
          </a:bodyPr>
          <a:lstStyle/>
          <a:p>
            <a:pPr algn="l"/>
            <a:r>
              <a:rPr lang="en-US" sz="4000" b="1" kern="1200" dirty="0">
                <a:solidFill>
                  <a:srgbClr val="FFFFFF"/>
                </a:solidFill>
                <a:latin typeface="+mj-lt"/>
                <a:ea typeface="+mj-ea"/>
                <a:cs typeface="+mj-cs"/>
              </a:rPr>
              <a:t>HYA </a:t>
            </a:r>
            <a:r>
              <a:rPr lang="en-US" sz="4000" b="1" kern="1200" dirty="0" err="1">
                <a:solidFill>
                  <a:srgbClr val="FFFFFF"/>
                </a:solidFill>
                <a:latin typeface="+mj-lt"/>
                <a:ea typeface="+mj-ea"/>
                <a:cs typeface="+mj-cs"/>
              </a:rPr>
              <a:t>successen</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tegenvallers</a:t>
            </a:r>
            <a:r>
              <a:rPr lang="en-US" sz="4000" b="1" kern="1200" dirty="0">
                <a:solidFill>
                  <a:srgbClr val="FFFFFF"/>
                </a:solidFill>
                <a:latin typeface="+mj-lt"/>
                <a:ea typeface="+mj-ea"/>
                <a:cs typeface="+mj-cs"/>
              </a:rPr>
              <a:t> en </a:t>
            </a:r>
            <a:r>
              <a:rPr lang="en-US" sz="4000" b="1" kern="1200" dirty="0" err="1">
                <a:solidFill>
                  <a:srgbClr val="FFFFFF"/>
                </a:solidFill>
                <a:latin typeface="+mj-lt"/>
                <a:ea typeface="+mj-ea"/>
                <a:cs typeface="+mj-cs"/>
              </a:rPr>
              <a:t>ambities</a:t>
            </a:r>
            <a:br>
              <a:rPr lang="en-US" sz="4000" b="1" kern="1200" dirty="0">
                <a:solidFill>
                  <a:srgbClr val="FFFFFF"/>
                </a:solidFill>
                <a:latin typeface="+mj-lt"/>
                <a:ea typeface="+mj-ea"/>
                <a:cs typeface="+mj-cs"/>
              </a:rPr>
            </a:br>
            <a:endParaRPr lang="en-US" sz="4000" b="1" kern="1200" dirty="0">
              <a:solidFill>
                <a:srgbClr val="FFFFFF"/>
              </a:solidFill>
              <a:latin typeface="+mj-lt"/>
              <a:ea typeface="+mj-ea"/>
              <a:cs typeface="+mj-cs"/>
            </a:endParaRPr>
          </a:p>
        </p:txBody>
      </p:sp>
    </p:spTree>
    <p:extLst>
      <p:ext uri="{BB962C8B-B14F-4D97-AF65-F5344CB8AC3E}">
        <p14:creationId xmlns:p14="http://schemas.microsoft.com/office/powerpoint/2010/main" val="19804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Inzet in de FAH</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9154306" cy="4667250"/>
          </a:xfrm>
        </p:spPr>
        <p:txBody>
          <a:bodyPr>
            <a:normAutofit/>
          </a:bodyPr>
          <a:lstStyle/>
          <a:p>
            <a:r>
              <a:rPr lang="nl-NL" dirty="0"/>
              <a:t>Inzet op vele onderwerpen: betere verhuisregeling: energietransitie, armoedebestrijding, woonruimteverdeling et cetera</a:t>
            </a:r>
          </a:p>
          <a:p>
            <a:r>
              <a:rPr lang="nl-NL" dirty="0"/>
              <a:t>Onderzoek naar betaalbaarheid met Nibud</a:t>
            </a:r>
          </a:p>
          <a:p>
            <a:r>
              <a:rPr lang="nl-NL" dirty="0"/>
              <a:t>Mooie achterbanbijeenkomst</a:t>
            </a:r>
          </a:p>
          <a:p>
            <a:endParaRPr lang="nl-NL" dirty="0"/>
          </a:p>
        </p:txBody>
      </p:sp>
    </p:spTree>
    <p:extLst>
      <p:ext uri="{BB962C8B-B14F-4D97-AF65-F5344CB8AC3E}">
        <p14:creationId xmlns:p14="http://schemas.microsoft.com/office/powerpoint/2010/main" val="62064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Tegenvallers</a:t>
            </a:r>
          </a:p>
        </p:txBody>
      </p:sp>
      <p:sp>
        <p:nvSpPr>
          <p:cNvPr id="3" name="Tijdelijke aanduiding voor inhoud 2"/>
          <p:cNvSpPr>
            <a:spLocks noGrp="1"/>
          </p:cNvSpPr>
          <p:nvPr>
            <p:ph idx="1"/>
          </p:nvPr>
        </p:nvSpPr>
        <p:spPr>
          <a:xfrm>
            <a:off x="1945437" y="1690687"/>
            <a:ext cx="6890588" cy="4187093"/>
          </a:xfrm>
        </p:spPr>
        <p:txBody>
          <a:bodyPr>
            <a:noAutofit/>
          </a:bodyPr>
          <a:lstStyle/>
          <a:p>
            <a:pPr marL="0" indent="0">
              <a:buNone/>
            </a:pPr>
            <a:r>
              <a:rPr lang="nl-NL" sz="2400" b="0" i="1" dirty="0">
                <a:solidFill>
                  <a:srgbClr val="000000"/>
                </a:solidFill>
                <a:effectLst/>
                <a:latin typeface="Open Sans" panose="020B0606030504020204" pitchFamily="34" charset="0"/>
              </a:rPr>
              <a:t>Wat lukt er niet? Waar liggen de </a:t>
            </a:r>
            <a:r>
              <a:rPr lang="nl-NL" sz="2400" i="1" dirty="0">
                <a:solidFill>
                  <a:srgbClr val="000000"/>
                </a:solidFill>
                <a:latin typeface="Open Sans" panose="020B0606030504020204" pitchFamily="34" charset="0"/>
              </a:rPr>
              <a:t>frustraties? Hier enkele tegenvallers… Let wel: dit is niet volledig.</a:t>
            </a:r>
            <a:endParaRPr lang="nl-NL"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21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Servicekosten</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6601691" cy="4667250"/>
          </a:xfrm>
        </p:spPr>
        <p:txBody>
          <a:bodyPr>
            <a:normAutofit/>
          </a:bodyPr>
          <a:lstStyle/>
          <a:p>
            <a:r>
              <a:rPr lang="nl-NL" sz="3600" dirty="0"/>
              <a:t>Achterstand afrekening servicekosten</a:t>
            </a:r>
          </a:p>
          <a:p>
            <a:r>
              <a:rPr lang="nl-NL" sz="3600" dirty="0"/>
              <a:t>Onduidelijkheid afrekening servicekosten, met name over uren wijkbeheerder</a:t>
            </a:r>
          </a:p>
        </p:txBody>
      </p:sp>
      <p:pic>
        <p:nvPicPr>
          <p:cNvPr id="7" name="Afbeelding 6" descr="bewonmerscommissie">
            <a:hlinkClick r:id="rId5"/>
            <a:extLst>
              <a:ext uri="{FF2B5EF4-FFF2-40B4-BE49-F238E27FC236}">
                <a16:creationId xmlns:a16="http://schemas.microsoft.com/office/drawing/2014/main" id="{17910E1C-6E99-419C-98E9-038A767598B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084127" y="1825623"/>
            <a:ext cx="2517775" cy="3952877"/>
          </a:xfrm>
          <a:prstGeom prst="rect">
            <a:avLst/>
          </a:prstGeom>
          <a:noFill/>
          <a:ln>
            <a:noFill/>
          </a:ln>
        </p:spPr>
      </p:pic>
    </p:spTree>
    <p:extLst>
      <p:ext uri="{BB962C8B-B14F-4D97-AF65-F5344CB8AC3E}">
        <p14:creationId xmlns:p14="http://schemas.microsoft.com/office/powerpoint/2010/main" val="271860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Houding / Communicatie Ymere</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a:bodyPr>
          <a:lstStyle/>
          <a:p>
            <a:r>
              <a:rPr lang="nl-NL" sz="3600" dirty="0"/>
              <a:t>Bij gemengde complexen– dat zijn panden of straten waar huurders en kopers wonen </a:t>
            </a:r>
          </a:p>
          <a:p>
            <a:r>
              <a:rPr lang="nl-NL" sz="3600" dirty="0"/>
              <a:t>Opgeschorte renovatie/ onderhoudsprojecten </a:t>
            </a:r>
          </a:p>
          <a:p>
            <a:r>
              <a:rPr lang="nl-NL" sz="3600" dirty="0"/>
              <a:t>Bij vragen / klachten </a:t>
            </a:r>
          </a:p>
        </p:txBody>
      </p:sp>
      <p:pic>
        <p:nvPicPr>
          <p:cNvPr id="7" name="Afbeelding 6" descr="bewonmerscommissie">
            <a:hlinkClick r:id="rId5"/>
            <a:extLst>
              <a:ext uri="{FF2B5EF4-FFF2-40B4-BE49-F238E27FC236}">
                <a16:creationId xmlns:a16="http://schemas.microsoft.com/office/drawing/2014/main" id="{17910E1C-6E99-419C-98E9-038A767598B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08178" y="1391060"/>
            <a:ext cx="3591785" cy="5357758"/>
          </a:xfrm>
          <a:prstGeom prst="rect">
            <a:avLst/>
          </a:prstGeom>
          <a:noFill/>
          <a:ln>
            <a:noFill/>
          </a:ln>
        </p:spPr>
      </p:pic>
    </p:spTree>
    <p:extLst>
      <p:ext uri="{BB962C8B-B14F-4D97-AF65-F5344CB8AC3E}">
        <p14:creationId xmlns:p14="http://schemas.microsoft.com/office/powerpoint/2010/main" val="399634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Prestatieafspraken</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a:bodyPr>
          <a:lstStyle/>
          <a:p>
            <a:r>
              <a:rPr lang="nl-NL" sz="3600" dirty="0"/>
              <a:t>Monitor</a:t>
            </a:r>
          </a:p>
          <a:p>
            <a:r>
              <a:rPr lang="nl-NL" sz="3600" dirty="0"/>
              <a:t>Nog steeds verkoop</a:t>
            </a:r>
          </a:p>
          <a:p>
            <a:r>
              <a:rPr lang="nl-NL" sz="3600" dirty="0"/>
              <a:t>Welke sancties zijn er…</a:t>
            </a:r>
          </a:p>
        </p:txBody>
      </p:sp>
      <p:pic>
        <p:nvPicPr>
          <p:cNvPr id="7" name="Afbeelding 6" descr="bewonmerscommissie">
            <a:hlinkClick r:id="rId5"/>
            <a:extLst>
              <a:ext uri="{FF2B5EF4-FFF2-40B4-BE49-F238E27FC236}">
                <a16:creationId xmlns:a16="http://schemas.microsoft.com/office/drawing/2014/main" id="{17910E1C-6E99-419C-98E9-038A767598B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00721" y="1027906"/>
            <a:ext cx="3591785" cy="5357758"/>
          </a:xfrm>
          <a:prstGeom prst="rect">
            <a:avLst/>
          </a:prstGeom>
          <a:noFill/>
          <a:ln>
            <a:noFill/>
          </a:ln>
        </p:spPr>
      </p:pic>
    </p:spTree>
    <p:extLst>
      <p:ext uri="{BB962C8B-B14F-4D97-AF65-F5344CB8AC3E}">
        <p14:creationId xmlns:p14="http://schemas.microsoft.com/office/powerpoint/2010/main" val="140909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Ambities</a:t>
            </a:r>
          </a:p>
        </p:txBody>
      </p:sp>
      <p:sp>
        <p:nvSpPr>
          <p:cNvPr id="3" name="Tijdelijke aanduiding voor inhoud 2"/>
          <p:cNvSpPr>
            <a:spLocks noGrp="1"/>
          </p:cNvSpPr>
          <p:nvPr>
            <p:ph idx="1"/>
          </p:nvPr>
        </p:nvSpPr>
        <p:spPr>
          <a:xfrm>
            <a:off x="1945437" y="1690687"/>
            <a:ext cx="6890588" cy="4187093"/>
          </a:xfrm>
        </p:spPr>
        <p:txBody>
          <a:bodyPr>
            <a:noAutofit/>
          </a:bodyPr>
          <a:lstStyle/>
          <a:p>
            <a:pPr marL="0" indent="0">
              <a:buNone/>
            </a:pPr>
            <a:r>
              <a:rPr lang="nl-NL" sz="3200" b="0" i="1" dirty="0">
                <a:solidFill>
                  <a:srgbClr val="000000"/>
                </a:solidFill>
                <a:effectLst/>
                <a:latin typeface="Open Sans" panose="020B0606030504020204" pitchFamily="34" charset="0"/>
              </a:rPr>
              <a:t>We hebben een heel werkplan geschreven waarin we onze ambities uiteenzetten. Hier een korte samenvatting</a:t>
            </a:r>
            <a:endParaRPr lang="nl-NL"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44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4439" y="109181"/>
            <a:ext cx="10515600" cy="1325563"/>
          </a:xfrm>
        </p:spPr>
        <p:txBody>
          <a:bodyPr>
            <a:normAutofit/>
          </a:bodyPr>
          <a:lstStyle/>
          <a:p>
            <a:r>
              <a:rPr lang="nl-NL" sz="3600" b="1" dirty="0">
                <a:solidFill>
                  <a:schemeClr val="tx2">
                    <a:lumMod val="50000"/>
                  </a:schemeClr>
                </a:solidFill>
              </a:rPr>
              <a:t>Inzoomen op HYA en achterban</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jdelijke aanduiding voor inhoud 2">
            <a:extLst>
              <a:ext uri="{FF2B5EF4-FFF2-40B4-BE49-F238E27FC236}">
                <a16:creationId xmlns:a16="http://schemas.microsoft.com/office/drawing/2014/main" id="{9B4706D5-2C5C-4384-B5B7-88363F5238F8}"/>
              </a:ext>
            </a:extLst>
          </p:cNvPr>
          <p:cNvSpPr txBox="1">
            <a:spLocks/>
          </p:cNvSpPr>
          <p:nvPr/>
        </p:nvSpPr>
        <p:spPr>
          <a:xfrm>
            <a:off x="1501933" y="1591408"/>
            <a:ext cx="772878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dirty="0"/>
              <a:t>Hybride bewonerscontactavonden</a:t>
            </a:r>
          </a:p>
          <a:p>
            <a:r>
              <a:rPr lang="nl-NL" sz="3200" dirty="0"/>
              <a:t>Regelmatig contact met bewonerscommissies</a:t>
            </a:r>
          </a:p>
          <a:p>
            <a:r>
              <a:rPr lang="nl-NL" sz="3200" dirty="0"/>
              <a:t>Doorgaan met werkgroepen! Heeft u interesse? Maak het kenbaar!</a:t>
            </a:r>
          </a:p>
        </p:txBody>
      </p:sp>
    </p:spTree>
    <p:extLst>
      <p:ext uri="{BB962C8B-B14F-4D97-AF65-F5344CB8AC3E}">
        <p14:creationId xmlns:p14="http://schemas.microsoft.com/office/powerpoint/2010/main" val="382814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4439" y="109181"/>
            <a:ext cx="10515600" cy="1325563"/>
          </a:xfrm>
        </p:spPr>
        <p:txBody>
          <a:bodyPr>
            <a:normAutofit/>
          </a:bodyPr>
          <a:lstStyle/>
          <a:p>
            <a:r>
              <a:rPr lang="nl-NL" sz="3600" b="1" dirty="0">
                <a:solidFill>
                  <a:schemeClr val="tx2">
                    <a:lumMod val="50000"/>
                  </a:schemeClr>
                </a:solidFill>
              </a:rPr>
              <a:t>Inzoomen op relatie met Ymere</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jdelijke aanduiding voor inhoud 2">
            <a:extLst>
              <a:ext uri="{FF2B5EF4-FFF2-40B4-BE49-F238E27FC236}">
                <a16:creationId xmlns:a16="http://schemas.microsoft.com/office/drawing/2014/main" id="{9B4706D5-2C5C-4384-B5B7-88363F5238F8}"/>
              </a:ext>
            </a:extLst>
          </p:cNvPr>
          <p:cNvSpPr txBox="1">
            <a:spLocks/>
          </p:cNvSpPr>
          <p:nvPr/>
        </p:nvSpPr>
        <p:spPr>
          <a:xfrm>
            <a:off x="1501933" y="1591408"/>
            <a:ext cx="772878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dirty="0"/>
              <a:t>Verbeteren positie bij voorbereiding beleid</a:t>
            </a:r>
          </a:p>
          <a:p>
            <a:r>
              <a:rPr lang="nl-NL" sz="3200" dirty="0"/>
              <a:t>Verbeteren positie huurders bij dienstverlening Ymere</a:t>
            </a:r>
          </a:p>
          <a:p>
            <a:r>
              <a:rPr lang="nl-NL" sz="3200" dirty="0"/>
              <a:t>Monitoren en bespreken aandeel Ymere in Prestatieafspraken</a:t>
            </a:r>
          </a:p>
          <a:p>
            <a:r>
              <a:rPr lang="nl-NL" sz="3200" dirty="0"/>
              <a:t>Contactpersonen in beeld, rol bij inwerken</a:t>
            </a:r>
          </a:p>
        </p:txBody>
      </p:sp>
    </p:spTree>
    <p:extLst>
      <p:ext uri="{BB962C8B-B14F-4D97-AF65-F5344CB8AC3E}">
        <p14:creationId xmlns:p14="http://schemas.microsoft.com/office/powerpoint/2010/main" val="55133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Altijd hebben we ons beleidsplan 2021-2025 in ons hoofd</a:t>
            </a:r>
          </a:p>
        </p:txBody>
      </p:sp>
      <p:pic>
        <p:nvPicPr>
          <p:cNvPr id="4" name="Afbeelding 3"/>
          <p:cNvPicPr>
            <a:picLocks noChangeAspect="1"/>
          </p:cNvPicPr>
          <p:nvPr/>
        </p:nvPicPr>
        <p:blipFill>
          <a:blip r:embed="rId3"/>
          <a:stretch>
            <a:fillRect/>
          </a:stretch>
        </p:blipFill>
        <p:spPr>
          <a:xfrm>
            <a:off x="10308645" y="146760"/>
            <a:ext cx="1883356"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jdelijke aanduiding voor inhoud 2">
            <a:extLst>
              <a:ext uri="{FF2B5EF4-FFF2-40B4-BE49-F238E27FC236}">
                <a16:creationId xmlns:a16="http://schemas.microsoft.com/office/drawing/2014/main" id="{9B4706D5-2C5C-4384-B5B7-88363F5238F8}"/>
              </a:ext>
            </a:extLst>
          </p:cNvPr>
          <p:cNvSpPr txBox="1">
            <a:spLocks/>
          </p:cNvSpPr>
          <p:nvPr/>
        </p:nvSpPr>
        <p:spPr>
          <a:xfrm>
            <a:off x="1945437" y="1690687"/>
            <a:ext cx="772878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Nederland zit in een wooncrisis, een klimaatcrisis en een coronacrisis. </a:t>
            </a:r>
          </a:p>
          <a:p>
            <a:r>
              <a:rPr lang="nl-NL" dirty="0"/>
              <a:t>HYA wil er samen met Ymere voor zorgen dat ondanks deze crises Amsterdam een leefbare stad blijft voor iedereen. Een stad waar er in alle wijken sociale huurwoningen zijn. Wij willen tweedeling in onze mooie stad tegengaan. </a:t>
            </a:r>
          </a:p>
          <a:p>
            <a:r>
              <a:rPr lang="nl-NL" dirty="0"/>
              <a:t>Wij maken ons er hard voor dat de rekening van de crises niet bij de huurders wordt gelegd. </a:t>
            </a:r>
          </a:p>
        </p:txBody>
      </p:sp>
      <p:pic>
        <p:nvPicPr>
          <p:cNvPr id="9" name="Afbeelding 8">
            <a:extLst>
              <a:ext uri="{FF2B5EF4-FFF2-40B4-BE49-F238E27FC236}">
                <a16:creationId xmlns:a16="http://schemas.microsoft.com/office/drawing/2014/main" id="{DB8332F9-AD5E-4785-81E7-84EB1E0108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586" t="22513" r="27763" b="23061"/>
          <a:stretch/>
        </p:blipFill>
        <p:spPr>
          <a:xfrm>
            <a:off x="10033109" y="2255107"/>
            <a:ext cx="1583681" cy="2347786"/>
          </a:xfrm>
          <a:prstGeom prst="rect">
            <a:avLst/>
          </a:prstGeom>
        </p:spPr>
      </p:pic>
    </p:spTree>
    <p:extLst>
      <p:ext uri="{BB962C8B-B14F-4D97-AF65-F5344CB8AC3E}">
        <p14:creationId xmlns:p14="http://schemas.microsoft.com/office/powerpoint/2010/main" val="123819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22920"/>
          <a:stretch/>
        </p:blipFill>
        <p:spPr bwMode="auto">
          <a:xfrm>
            <a:off x="6094476" y="10"/>
            <a:ext cx="6094477" cy="68579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404553" y="3091928"/>
            <a:ext cx="9079991" cy="2387600"/>
          </a:xfrm>
        </p:spPr>
        <p:txBody>
          <a:bodyPr vert="horz" lIns="91440" tIns="45720" rIns="91440" bIns="45720" rtlCol="0">
            <a:normAutofit/>
          </a:bodyPr>
          <a:lstStyle/>
          <a:p>
            <a:pPr algn="l"/>
            <a:r>
              <a:rPr lang="en-US" sz="7200" b="1" kern="1200">
                <a:solidFill>
                  <a:schemeClr val="bg1"/>
                </a:solidFill>
                <a:latin typeface="+mj-lt"/>
                <a:ea typeface="+mj-ea"/>
                <a:cs typeface="+mj-cs"/>
              </a:rPr>
              <a:t>Vragen?</a:t>
            </a:r>
            <a:br>
              <a:rPr lang="en-US" sz="7200" b="1" kern="1200">
                <a:solidFill>
                  <a:schemeClr val="bg1"/>
                </a:solidFill>
                <a:latin typeface="+mj-lt"/>
                <a:ea typeface="+mj-ea"/>
                <a:cs typeface="+mj-cs"/>
              </a:rPr>
            </a:br>
            <a:endParaRPr lang="en-US" sz="7200" b="1" kern="1200">
              <a:solidFill>
                <a:schemeClr val="bg1"/>
              </a:solidFill>
              <a:latin typeface="+mj-lt"/>
              <a:ea typeface="+mj-ea"/>
              <a:cs typeface="+mj-cs"/>
            </a:endParaRPr>
          </a:p>
        </p:txBody>
      </p:sp>
      <p:sp>
        <p:nvSpPr>
          <p:cNvPr id="27" name="Rectangle: Rounded Corners 2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27140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err="1">
                <a:solidFill>
                  <a:schemeClr val="tx2">
                    <a:lumMod val="50000"/>
                  </a:schemeClr>
                </a:solidFill>
              </a:rPr>
              <a:t>HYA’s</a:t>
            </a:r>
            <a:r>
              <a:rPr lang="nl-NL" sz="3600" b="1" dirty="0">
                <a:solidFill>
                  <a:schemeClr val="tx2">
                    <a:lumMod val="50000"/>
                  </a:schemeClr>
                </a:solidFill>
              </a:rPr>
              <a:t> Successen</a:t>
            </a:r>
          </a:p>
        </p:txBody>
      </p:sp>
      <p:sp>
        <p:nvSpPr>
          <p:cNvPr id="3" name="Tijdelijke aanduiding voor inhoud 2"/>
          <p:cNvSpPr>
            <a:spLocks noGrp="1"/>
          </p:cNvSpPr>
          <p:nvPr>
            <p:ph idx="1"/>
          </p:nvPr>
        </p:nvSpPr>
        <p:spPr>
          <a:xfrm>
            <a:off x="1945437" y="1690687"/>
            <a:ext cx="6890588" cy="4187093"/>
          </a:xfrm>
        </p:spPr>
        <p:txBody>
          <a:bodyPr>
            <a:noAutofit/>
          </a:bodyPr>
          <a:lstStyle/>
          <a:p>
            <a:pPr marL="0" indent="0">
              <a:buNone/>
            </a:pPr>
            <a:r>
              <a:rPr lang="nl-NL" sz="2400" b="0" i="1" dirty="0">
                <a:solidFill>
                  <a:srgbClr val="000000"/>
                </a:solidFill>
                <a:effectLst/>
                <a:latin typeface="Open Sans" panose="020B0606030504020204" pitchFamily="34" charset="0"/>
              </a:rPr>
              <a:t>Wat doet HYA in een jaar? Wat presteert ze? Waar is de huurdersorganisatie trots op? Wat zijn de resultaten van de inspanningen?  Hier een selectie van successen in 2021.</a:t>
            </a:r>
            <a:endParaRPr lang="nl-NL"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96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87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De digitale boost / snelle vergaderdigitalisering</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descr="Afbeelding met poseren, menigte&#10;&#10;Automatisch gegenereerde beschrijving">
            <a:extLst>
              <a:ext uri="{FF2B5EF4-FFF2-40B4-BE49-F238E27FC236}">
                <a16:creationId xmlns:a16="http://schemas.microsoft.com/office/drawing/2014/main" id="{6894B818-7337-4DE6-A694-28C4F0E815F3}"/>
              </a:ext>
            </a:extLst>
          </p:cNvPr>
          <p:cNvPicPr/>
          <p:nvPr/>
        </p:nvPicPr>
        <p:blipFill>
          <a:blip r:embed="rId5">
            <a:extLst>
              <a:ext uri="{28A0092B-C50C-407E-A947-70E740481C1C}">
                <a14:useLocalDpi xmlns:a14="http://schemas.microsoft.com/office/drawing/2010/main" val="0"/>
              </a:ext>
            </a:extLst>
          </a:blip>
          <a:stretch>
            <a:fillRect/>
          </a:stretch>
        </p:blipFill>
        <p:spPr>
          <a:xfrm>
            <a:off x="6322097" y="1825625"/>
            <a:ext cx="5760720" cy="3790950"/>
          </a:xfrm>
          <a:prstGeom prst="rect">
            <a:avLst/>
          </a:prstGeom>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lstStyle/>
          <a:p>
            <a:r>
              <a:rPr lang="nl-NL" dirty="0"/>
              <a:t>We maakten met zijn allen een snelle digitaliseringsslag</a:t>
            </a:r>
          </a:p>
          <a:p>
            <a:r>
              <a:rPr lang="nl-NL" dirty="0"/>
              <a:t>Dankzij heldere stappenplannen en telefoontjes van onze Renske kregen we zelfs digibeten online</a:t>
            </a:r>
          </a:p>
          <a:p>
            <a:r>
              <a:rPr lang="nl-NL" dirty="0"/>
              <a:t>Daar waar vele huurdersorganisaties nog alleen per mail communiceerden zaten wij in Teams samen te vergaderen!</a:t>
            </a:r>
          </a:p>
        </p:txBody>
      </p:sp>
    </p:spTree>
    <p:extLst>
      <p:ext uri="{BB962C8B-B14F-4D97-AF65-F5344CB8AC3E}">
        <p14:creationId xmlns:p14="http://schemas.microsoft.com/office/powerpoint/2010/main" val="150592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De enquêtes</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lnSpcReduction="10000"/>
          </a:bodyPr>
          <a:lstStyle/>
          <a:p>
            <a:r>
              <a:rPr lang="nl-NL" dirty="0"/>
              <a:t>We werken meer en meer met enquêtes</a:t>
            </a:r>
          </a:p>
          <a:p>
            <a:r>
              <a:rPr lang="nl-NL" dirty="0"/>
              <a:t>In het begin van 2021 hielden we een grote enquête waar we veel respons op kregen</a:t>
            </a:r>
          </a:p>
          <a:p>
            <a:r>
              <a:rPr lang="nl-NL" dirty="0"/>
              <a:t>Uit de reacties hebben we veel input gehaald, bijvoorbeeld voor de onderwerpen van dit soort avonden!</a:t>
            </a:r>
          </a:p>
          <a:p>
            <a:r>
              <a:rPr lang="nl-NL" dirty="0"/>
              <a:t>U kunt trouwens binnenkort weer zo’n enquête verwachten!</a:t>
            </a:r>
          </a:p>
        </p:txBody>
      </p:sp>
      <p:pic>
        <p:nvPicPr>
          <p:cNvPr id="7" name="Afbeelding 6">
            <a:extLst>
              <a:ext uri="{FF2B5EF4-FFF2-40B4-BE49-F238E27FC236}">
                <a16:creationId xmlns:a16="http://schemas.microsoft.com/office/drawing/2014/main" id="{632B8D1B-C836-48ED-BF1E-FE2828FAE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208" y="1691139"/>
            <a:ext cx="4876800" cy="4801736"/>
          </a:xfrm>
          <a:prstGeom prst="rect">
            <a:avLst/>
          </a:prstGeom>
        </p:spPr>
      </p:pic>
    </p:spTree>
    <p:extLst>
      <p:ext uri="{BB962C8B-B14F-4D97-AF65-F5344CB8AC3E}">
        <p14:creationId xmlns:p14="http://schemas.microsoft.com/office/powerpoint/2010/main" val="224319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Verbeterde relatie met Ymere</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lnSpcReduction="10000"/>
          </a:bodyPr>
          <a:lstStyle/>
          <a:p>
            <a:r>
              <a:rPr lang="nl-NL" dirty="0"/>
              <a:t>We hebben nieuwe ingangen georganiseerd, zo hebben we een extra overleg met de afdeling Stedelijke vernieuwing waar we snel over lopende projecten kunnen praten</a:t>
            </a:r>
          </a:p>
          <a:p>
            <a:r>
              <a:rPr lang="nl-NL" dirty="0"/>
              <a:t>We hebben een benen op tafel sessie georganiseerd waar we ingingen op het feit dat we als een volwaardige gesprekspartner behandeld willen worden. Geen inspraak achteraf, maar vooraf!</a:t>
            </a:r>
          </a:p>
        </p:txBody>
      </p:sp>
      <p:pic>
        <p:nvPicPr>
          <p:cNvPr id="2050" name="Picture 2" descr="Ymere - Home | Facebook">
            <a:extLst>
              <a:ext uri="{FF2B5EF4-FFF2-40B4-BE49-F238E27FC236}">
                <a16:creationId xmlns:a16="http://schemas.microsoft.com/office/drawing/2014/main" id="{DCFC7EB3-D848-49FA-A60B-70E2828E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4536" y="2357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8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Versterking van het bestuur door werkgroepen</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lnSpcReduction="10000"/>
          </a:bodyPr>
          <a:lstStyle/>
          <a:p>
            <a:r>
              <a:rPr lang="nl-NL" dirty="0"/>
              <a:t>HYA wil graag nog meer gebruik maken van de expertise van bewonerscommissies en huurders. Naar aanleiding van de aanmeldingen besloten we drie nieuwe werkgroepen in te stellen. Die zijn nu ook in werking</a:t>
            </a:r>
          </a:p>
          <a:p>
            <a:r>
              <a:rPr lang="nl-NL" dirty="0"/>
              <a:t>Duurzaamheid, renovatie onderhoud en energietransitie</a:t>
            </a:r>
          </a:p>
          <a:p>
            <a:r>
              <a:rPr lang="nl-NL" dirty="0"/>
              <a:t>Leefbaarheid</a:t>
            </a:r>
          </a:p>
          <a:p>
            <a:r>
              <a:rPr lang="nl-NL" dirty="0"/>
              <a:t>Vrije sector</a:t>
            </a:r>
          </a:p>
        </p:txBody>
      </p:sp>
      <p:pic>
        <p:nvPicPr>
          <p:cNvPr id="3" name="Picture 2" descr="huurder participatie">
            <a:extLst>
              <a:ext uri="{FF2B5EF4-FFF2-40B4-BE49-F238E27FC236}">
                <a16:creationId xmlns:a16="http://schemas.microsoft.com/office/drawing/2014/main" id="{BD8D854E-F733-41FC-B385-F2BDC5F814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663" y="2389910"/>
            <a:ext cx="4941767" cy="392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2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Regeling loden leidingen verbeterd en </a:t>
            </a:r>
            <a:br>
              <a:rPr lang="nl-NL" sz="3600" b="1" dirty="0">
                <a:solidFill>
                  <a:schemeClr val="tx2">
                    <a:lumMod val="50000"/>
                  </a:schemeClr>
                </a:solidFill>
              </a:rPr>
            </a:br>
            <a:r>
              <a:rPr lang="nl-NL" sz="3600" b="1" dirty="0">
                <a:solidFill>
                  <a:schemeClr val="tx2">
                    <a:lumMod val="50000"/>
                  </a:schemeClr>
                </a:solidFill>
              </a:rPr>
              <a:t>met netto vergoeding €500,-</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a:bodyPr>
          <a:lstStyle/>
          <a:p>
            <a:r>
              <a:rPr lang="nl-NL" dirty="0"/>
              <a:t>Huurders van Ymere met een loodwaarde vanaf 5 microgram lood per liter hebben met terugwerkende kracht vanaf 1 juli 2021 ook recht op 60% huurkorting</a:t>
            </a:r>
          </a:p>
          <a:p>
            <a:r>
              <a:rPr lang="nl-NL" dirty="0"/>
              <a:t>Daarnaast is de belastingdienst akkoord met de netto vergoeding van €500,-</a:t>
            </a:r>
          </a:p>
          <a:p>
            <a:endParaRPr lang="nl-NL" dirty="0"/>
          </a:p>
        </p:txBody>
      </p:sp>
      <p:pic>
        <p:nvPicPr>
          <p:cNvPr id="7" name="Afbeelding 6" descr="Afbeelding met grond, buiten&#10;&#10;Automatisch gegenereerde beschrijving">
            <a:extLst>
              <a:ext uri="{FF2B5EF4-FFF2-40B4-BE49-F238E27FC236}">
                <a16:creationId xmlns:a16="http://schemas.microsoft.com/office/drawing/2014/main" id="{4235B014-793B-46AC-A707-5E17A0C26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263" y="2820700"/>
            <a:ext cx="3594537" cy="2677100"/>
          </a:xfrm>
          <a:prstGeom prst="rect">
            <a:avLst/>
          </a:prstGeom>
        </p:spPr>
      </p:pic>
    </p:spTree>
    <p:extLst>
      <p:ext uri="{BB962C8B-B14F-4D97-AF65-F5344CB8AC3E}">
        <p14:creationId xmlns:p14="http://schemas.microsoft.com/office/powerpoint/2010/main" val="381533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Beleid en inzet communicatie</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5483897" cy="4667250"/>
          </a:xfrm>
        </p:spPr>
        <p:txBody>
          <a:bodyPr>
            <a:normAutofit/>
          </a:bodyPr>
          <a:lstStyle/>
          <a:p>
            <a:r>
              <a:rPr lang="nl-NL" dirty="0"/>
              <a:t>Inzet op betere communicatie en verbetering regeling Eenmalige huurverlaging</a:t>
            </a:r>
          </a:p>
          <a:p>
            <a:r>
              <a:rPr lang="nl-NL" dirty="0"/>
              <a:t>Geen huurverhoging in 2021 voor sociale sector en maximum voor geliberaliseerde woningen</a:t>
            </a:r>
          </a:p>
          <a:p>
            <a:r>
              <a:rPr lang="nl-NL" dirty="0"/>
              <a:t>Petitie tegen sloop Kleine Die</a:t>
            </a:r>
          </a:p>
          <a:p>
            <a:r>
              <a:rPr lang="nl-NL" dirty="0"/>
              <a:t>Meldpunt Huurtoeslag</a:t>
            </a:r>
          </a:p>
          <a:p>
            <a:r>
              <a:rPr lang="nl-NL" dirty="0"/>
              <a:t>Urgentieregeling (aangepast)</a:t>
            </a:r>
          </a:p>
          <a:p>
            <a:r>
              <a:rPr lang="nl-NL" dirty="0"/>
              <a:t>Bijeenkomst woongroepenbeleid</a:t>
            </a:r>
          </a:p>
          <a:p>
            <a:endParaRPr lang="nl-NL" dirty="0"/>
          </a:p>
          <a:p>
            <a:endParaRPr lang="nl-NL" dirty="0"/>
          </a:p>
        </p:txBody>
      </p:sp>
      <p:pic>
        <p:nvPicPr>
          <p:cNvPr id="7" name="Afbeelding 6">
            <a:extLst>
              <a:ext uri="{FF2B5EF4-FFF2-40B4-BE49-F238E27FC236}">
                <a16:creationId xmlns:a16="http://schemas.microsoft.com/office/drawing/2014/main" id="{849938C5-3BB2-4B2A-AC3C-BB499BBE9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0054" y="2195450"/>
            <a:ext cx="3933746" cy="3927600"/>
          </a:xfrm>
          <a:prstGeom prst="rect">
            <a:avLst/>
          </a:prstGeom>
        </p:spPr>
      </p:pic>
    </p:spTree>
    <p:extLst>
      <p:ext uri="{BB962C8B-B14F-4D97-AF65-F5344CB8AC3E}">
        <p14:creationId xmlns:p14="http://schemas.microsoft.com/office/powerpoint/2010/main" val="391231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normAutofit/>
          </a:bodyPr>
          <a:lstStyle/>
          <a:p>
            <a:r>
              <a:rPr lang="nl-NL" sz="3600" b="1" dirty="0">
                <a:solidFill>
                  <a:schemeClr val="tx2">
                    <a:lumMod val="50000"/>
                  </a:schemeClr>
                </a:solidFill>
              </a:rPr>
              <a:t>Intern</a:t>
            </a:r>
          </a:p>
        </p:txBody>
      </p:sp>
      <p:pic>
        <p:nvPicPr>
          <p:cNvPr id="4" name="Afbeelding 3"/>
          <p:cNvPicPr>
            <a:picLocks noChangeAspect="1"/>
          </p:cNvPicPr>
          <p:nvPr/>
        </p:nvPicPr>
        <p:blipFill>
          <a:blip r:embed="rId3"/>
          <a:stretch>
            <a:fillRect/>
          </a:stretch>
        </p:blipFill>
        <p:spPr>
          <a:xfrm>
            <a:off x="9992506" y="109182"/>
            <a:ext cx="2090311" cy="132556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2687"/>
            <a:ext cx="2517775" cy="1082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inhoud 4">
            <a:extLst>
              <a:ext uri="{FF2B5EF4-FFF2-40B4-BE49-F238E27FC236}">
                <a16:creationId xmlns:a16="http://schemas.microsoft.com/office/drawing/2014/main" id="{ED0E318A-7D7D-44C5-9FC1-CB0A667F75F0}"/>
              </a:ext>
            </a:extLst>
          </p:cNvPr>
          <p:cNvSpPr>
            <a:spLocks noGrp="1"/>
          </p:cNvSpPr>
          <p:nvPr>
            <p:ph idx="1"/>
          </p:nvPr>
        </p:nvSpPr>
        <p:spPr>
          <a:xfrm>
            <a:off x="838200" y="1825625"/>
            <a:ext cx="8492836" cy="4667250"/>
          </a:xfrm>
        </p:spPr>
        <p:txBody>
          <a:bodyPr>
            <a:normAutofit/>
          </a:bodyPr>
          <a:lstStyle/>
          <a:p>
            <a:r>
              <a:rPr lang="nl-NL" dirty="0"/>
              <a:t>Meer direct contact met bewonerscommissies: duidelijke verdeling van gebieden</a:t>
            </a:r>
          </a:p>
          <a:p>
            <a:r>
              <a:rPr lang="nl-NL" dirty="0"/>
              <a:t>Voorbereiding aansluiting huurdersorganisaties WMM en de Vechtstroom binnen HYA.</a:t>
            </a:r>
          </a:p>
          <a:p>
            <a:r>
              <a:rPr lang="nl-NL" dirty="0"/>
              <a:t>Verbetering van onze externe communicatie (ook sociale media)</a:t>
            </a:r>
          </a:p>
          <a:p>
            <a:endParaRPr lang="nl-NL" dirty="0"/>
          </a:p>
          <a:p>
            <a:endParaRPr lang="nl-NL" dirty="0"/>
          </a:p>
        </p:txBody>
      </p:sp>
    </p:spTree>
    <p:extLst>
      <p:ext uri="{BB962C8B-B14F-4D97-AF65-F5344CB8AC3E}">
        <p14:creationId xmlns:p14="http://schemas.microsoft.com/office/powerpoint/2010/main" val="10590391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640</Words>
  <Application>Microsoft Office PowerPoint</Application>
  <PresentationFormat>Breedbeeld</PresentationFormat>
  <Paragraphs>86</Paragraphs>
  <Slides>19</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Avenir Next LT Pro</vt:lpstr>
      <vt:lpstr>Calibri</vt:lpstr>
      <vt:lpstr>Calibri Light</vt:lpstr>
      <vt:lpstr>Open Sans</vt:lpstr>
      <vt:lpstr>Kantoorthema</vt:lpstr>
      <vt:lpstr>HYA successen tegenvallers en ambities </vt:lpstr>
      <vt:lpstr>HYA’s Successen</vt:lpstr>
      <vt:lpstr>De digitale boost / snelle vergaderdigitalisering</vt:lpstr>
      <vt:lpstr>De enquêtes</vt:lpstr>
      <vt:lpstr>Verbeterde relatie met Ymere</vt:lpstr>
      <vt:lpstr>Versterking van het bestuur door werkgroepen</vt:lpstr>
      <vt:lpstr>Regeling loden leidingen verbeterd en  met netto vergoeding €500,-</vt:lpstr>
      <vt:lpstr>Beleid en inzet communicatie</vt:lpstr>
      <vt:lpstr>Intern</vt:lpstr>
      <vt:lpstr>Inzet in de FAH</vt:lpstr>
      <vt:lpstr>HYA’s Tegenvallers</vt:lpstr>
      <vt:lpstr>Servicekosten</vt:lpstr>
      <vt:lpstr>Houding / Communicatie Ymere</vt:lpstr>
      <vt:lpstr>Prestatieafspraken</vt:lpstr>
      <vt:lpstr>HYA’s Ambities</vt:lpstr>
      <vt:lpstr>Inzoomen op HYA en achterban</vt:lpstr>
      <vt:lpstr>Inzoomen op relatie met Ymere</vt:lpstr>
      <vt:lpstr>Altijd hebben we ons beleidsplan 2021-2025 in ons hoofd</vt:lpstr>
      <vt:lpstr>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Zeggenschap voor huurders in gemengde complexen</dc:title>
  <dc:creator>Pleuni Koopman</dc:creator>
  <cp:lastModifiedBy>Pleuni Koopman</cp:lastModifiedBy>
  <cp:revision>78</cp:revision>
  <dcterms:created xsi:type="dcterms:W3CDTF">2020-02-05T14:19:28Z</dcterms:created>
  <dcterms:modified xsi:type="dcterms:W3CDTF">2022-01-20T16:32:09Z</dcterms:modified>
</cp:coreProperties>
</file>