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8" r:id="rId3"/>
    <p:sldId id="296" r:id="rId4"/>
    <p:sldId id="324" r:id="rId5"/>
    <p:sldId id="295" r:id="rId6"/>
    <p:sldId id="322" r:id="rId7"/>
    <p:sldId id="297" r:id="rId8"/>
    <p:sldId id="323" r:id="rId9"/>
    <p:sldId id="321" r:id="rId10"/>
    <p:sldId id="317" r:id="rId11"/>
    <p:sldId id="299" r:id="rId12"/>
    <p:sldId id="300" r:id="rId13"/>
    <p:sldId id="325" r:id="rId14"/>
    <p:sldId id="326" r:id="rId15"/>
    <p:sldId id="316"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76996" autoAdjust="0"/>
  </p:normalViewPr>
  <p:slideViewPr>
    <p:cSldViewPr snapToGrid="0">
      <p:cViewPr varScale="1">
        <p:scale>
          <a:sx n="98" d="100"/>
          <a:sy n="98" d="100"/>
        </p:scale>
        <p:origin x="96" y="1296"/>
      </p:cViewPr>
      <p:guideLst>
        <p:guide orient="horz" pos="2160"/>
        <p:guide pos="3840"/>
      </p:guideLst>
    </p:cSldViewPr>
  </p:slideViewPr>
  <p:outlineViewPr>
    <p:cViewPr>
      <p:scale>
        <a:sx n="33" d="100"/>
        <a:sy n="33" d="100"/>
      </p:scale>
      <p:origin x="0" y="570"/>
    </p:cViewPr>
  </p:outlineViewPr>
  <p:notesTextViewPr>
    <p:cViewPr>
      <p:scale>
        <a:sx n="1" d="1"/>
        <a:sy n="1" d="1"/>
      </p:scale>
      <p:origin x="0" y="0"/>
    </p:cViewPr>
  </p:notesTextViewPr>
  <p:notesViewPr>
    <p:cSldViewPr snapToGrid="0">
      <p:cViewPr varScale="1">
        <p:scale>
          <a:sx n="74" d="100"/>
          <a:sy n="74" d="100"/>
        </p:scale>
        <p:origin x="-268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77D712-F47C-4DDB-AAE6-0860E68963CD}" type="datetimeFigureOut">
              <a:rPr lang="nl-NL" smtClean="0"/>
              <a:t>30-6-2022</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B67DF4-DFFB-457B-8E6C-C0552562FDB8}" type="slidenum">
              <a:rPr lang="nl-NL" smtClean="0"/>
              <a:t>‹nr.›</a:t>
            </a:fld>
            <a:endParaRPr lang="nl-NL" dirty="0"/>
          </a:p>
        </p:txBody>
      </p:sp>
    </p:spTree>
    <p:extLst>
      <p:ext uri="{BB962C8B-B14F-4D97-AF65-F5344CB8AC3E}">
        <p14:creationId xmlns:p14="http://schemas.microsoft.com/office/powerpoint/2010/main" val="1111575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D8796-DEBB-47DF-B157-47358699A7F9}" type="datetimeFigureOut">
              <a:rPr lang="nl-NL" smtClean="0"/>
              <a:t>30-6-2022</a:t>
            </a:fld>
            <a:endParaRPr lang="nl-NL" dirty="0"/>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F44DB8-D00E-424B-94D4-C9223C24596C}" type="slidenum">
              <a:rPr lang="nl-NL" smtClean="0"/>
              <a:t>‹nr.›</a:t>
            </a:fld>
            <a:endParaRPr lang="nl-NL" dirty="0"/>
          </a:p>
        </p:txBody>
      </p:sp>
    </p:spTree>
    <p:extLst>
      <p:ext uri="{BB962C8B-B14F-4D97-AF65-F5344CB8AC3E}">
        <p14:creationId xmlns:p14="http://schemas.microsoft.com/office/powerpoint/2010/main" val="224955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a:t>
            </a:fld>
            <a:endParaRPr lang="nl-NL" dirty="0"/>
          </a:p>
        </p:txBody>
      </p:sp>
    </p:spTree>
    <p:extLst>
      <p:ext uri="{BB962C8B-B14F-4D97-AF65-F5344CB8AC3E}">
        <p14:creationId xmlns:p14="http://schemas.microsoft.com/office/powerpoint/2010/main" val="183434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10</a:t>
            </a:fld>
            <a:endParaRPr lang="nl-NL" dirty="0"/>
          </a:p>
        </p:txBody>
      </p:sp>
    </p:spTree>
    <p:extLst>
      <p:ext uri="{BB962C8B-B14F-4D97-AF65-F5344CB8AC3E}">
        <p14:creationId xmlns:p14="http://schemas.microsoft.com/office/powerpoint/2010/main" val="4117029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11</a:t>
            </a:fld>
            <a:endParaRPr lang="nl-NL" dirty="0"/>
          </a:p>
        </p:txBody>
      </p:sp>
    </p:spTree>
    <p:extLst>
      <p:ext uri="{BB962C8B-B14F-4D97-AF65-F5344CB8AC3E}">
        <p14:creationId xmlns:p14="http://schemas.microsoft.com/office/powerpoint/2010/main" val="3967542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12</a:t>
            </a:fld>
            <a:endParaRPr lang="nl-NL" dirty="0"/>
          </a:p>
        </p:txBody>
      </p:sp>
    </p:spTree>
    <p:extLst>
      <p:ext uri="{BB962C8B-B14F-4D97-AF65-F5344CB8AC3E}">
        <p14:creationId xmlns:p14="http://schemas.microsoft.com/office/powerpoint/2010/main" val="3967542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13</a:t>
            </a:fld>
            <a:endParaRPr lang="nl-NL" dirty="0"/>
          </a:p>
        </p:txBody>
      </p:sp>
    </p:spTree>
    <p:extLst>
      <p:ext uri="{BB962C8B-B14F-4D97-AF65-F5344CB8AC3E}">
        <p14:creationId xmlns:p14="http://schemas.microsoft.com/office/powerpoint/2010/main" val="2826551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14</a:t>
            </a:fld>
            <a:endParaRPr lang="nl-NL" dirty="0"/>
          </a:p>
        </p:txBody>
      </p:sp>
    </p:spTree>
    <p:extLst>
      <p:ext uri="{BB962C8B-B14F-4D97-AF65-F5344CB8AC3E}">
        <p14:creationId xmlns:p14="http://schemas.microsoft.com/office/powerpoint/2010/main" val="2041141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15</a:t>
            </a:fld>
            <a:endParaRPr lang="nl-NL" dirty="0"/>
          </a:p>
        </p:txBody>
      </p:sp>
    </p:spTree>
    <p:extLst>
      <p:ext uri="{BB962C8B-B14F-4D97-AF65-F5344CB8AC3E}">
        <p14:creationId xmlns:p14="http://schemas.microsoft.com/office/powerpoint/2010/main" val="257977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Heel snel door heen lopen</a:t>
            </a: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2</a:t>
            </a:fld>
            <a:endParaRPr lang="nl-NL" dirty="0"/>
          </a:p>
        </p:txBody>
      </p:sp>
    </p:spTree>
    <p:extLst>
      <p:ext uri="{BB962C8B-B14F-4D97-AF65-F5344CB8AC3E}">
        <p14:creationId xmlns:p14="http://schemas.microsoft.com/office/powerpoint/2010/main" val="3967542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HYA heeft een groot bestuur van 13 leden. </a:t>
            </a:r>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3</a:t>
            </a:fld>
            <a:endParaRPr lang="nl-NL" dirty="0"/>
          </a:p>
        </p:txBody>
      </p:sp>
    </p:spTree>
    <p:extLst>
      <p:ext uri="{BB962C8B-B14F-4D97-AF65-F5344CB8AC3E}">
        <p14:creationId xmlns:p14="http://schemas.microsoft.com/office/powerpoint/2010/main" val="396754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4</a:t>
            </a:fld>
            <a:endParaRPr lang="nl-NL" dirty="0"/>
          </a:p>
        </p:txBody>
      </p:sp>
    </p:spTree>
    <p:extLst>
      <p:ext uri="{BB962C8B-B14F-4D97-AF65-F5344CB8AC3E}">
        <p14:creationId xmlns:p14="http://schemas.microsoft.com/office/powerpoint/2010/main" val="948777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Uitleg geven…</a:t>
            </a: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5</a:t>
            </a:fld>
            <a:endParaRPr lang="nl-NL" dirty="0"/>
          </a:p>
        </p:txBody>
      </p:sp>
    </p:spTree>
    <p:extLst>
      <p:ext uri="{BB962C8B-B14F-4D97-AF65-F5344CB8AC3E}">
        <p14:creationId xmlns:p14="http://schemas.microsoft.com/office/powerpoint/2010/main" val="3967542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6</a:t>
            </a:fld>
            <a:endParaRPr lang="nl-NL" dirty="0"/>
          </a:p>
        </p:txBody>
      </p:sp>
    </p:spTree>
    <p:extLst>
      <p:ext uri="{BB962C8B-B14F-4D97-AF65-F5344CB8AC3E}">
        <p14:creationId xmlns:p14="http://schemas.microsoft.com/office/powerpoint/2010/main" val="3128731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7</a:t>
            </a:fld>
            <a:endParaRPr lang="nl-NL" dirty="0"/>
          </a:p>
        </p:txBody>
      </p:sp>
    </p:spTree>
    <p:extLst>
      <p:ext uri="{BB962C8B-B14F-4D97-AF65-F5344CB8AC3E}">
        <p14:creationId xmlns:p14="http://schemas.microsoft.com/office/powerpoint/2010/main" val="3967542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8</a:t>
            </a:fld>
            <a:endParaRPr lang="nl-NL" dirty="0"/>
          </a:p>
        </p:txBody>
      </p:sp>
    </p:spTree>
    <p:extLst>
      <p:ext uri="{BB962C8B-B14F-4D97-AF65-F5344CB8AC3E}">
        <p14:creationId xmlns:p14="http://schemas.microsoft.com/office/powerpoint/2010/main" val="1274437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Heel kort doorheen gaan</a:t>
            </a: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9</a:t>
            </a:fld>
            <a:endParaRPr lang="nl-NL" dirty="0"/>
          </a:p>
        </p:txBody>
      </p:sp>
    </p:spTree>
    <p:extLst>
      <p:ext uri="{BB962C8B-B14F-4D97-AF65-F5344CB8AC3E}">
        <p14:creationId xmlns:p14="http://schemas.microsoft.com/office/powerpoint/2010/main" val="959685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30-6-2022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dirty="0"/>
          </a:p>
        </p:txBody>
      </p:sp>
    </p:spTree>
    <p:extLst>
      <p:ext uri="{BB962C8B-B14F-4D97-AF65-F5344CB8AC3E}">
        <p14:creationId xmlns:p14="http://schemas.microsoft.com/office/powerpoint/2010/main" val="1118939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30-6-2022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dirty="0"/>
          </a:p>
        </p:txBody>
      </p:sp>
    </p:spTree>
    <p:extLst>
      <p:ext uri="{BB962C8B-B14F-4D97-AF65-F5344CB8AC3E}">
        <p14:creationId xmlns:p14="http://schemas.microsoft.com/office/powerpoint/2010/main" val="356568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30-6-2022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dirty="0"/>
          </a:p>
        </p:txBody>
      </p:sp>
    </p:spTree>
    <p:extLst>
      <p:ext uri="{BB962C8B-B14F-4D97-AF65-F5344CB8AC3E}">
        <p14:creationId xmlns:p14="http://schemas.microsoft.com/office/powerpoint/2010/main" val="2660684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30-6-2022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dirty="0"/>
          </a:p>
        </p:txBody>
      </p:sp>
    </p:spTree>
    <p:extLst>
      <p:ext uri="{BB962C8B-B14F-4D97-AF65-F5344CB8AC3E}">
        <p14:creationId xmlns:p14="http://schemas.microsoft.com/office/powerpoint/2010/main" val="82321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30-6-2022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dirty="0"/>
          </a:p>
        </p:txBody>
      </p:sp>
    </p:spTree>
    <p:extLst>
      <p:ext uri="{BB962C8B-B14F-4D97-AF65-F5344CB8AC3E}">
        <p14:creationId xmlns:p14="http://schemas.microsoft.com/office/powerpoint/2010/main" val="248841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613011B-E1BF-40F1-A0EA-232C5D89081F}" type="datetimeFigureOut">
              <a:rPr lang="nl-NL" smtClean="0"/>
              <a:t>30-6-2022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E1FA5525-F296-419B-81BE-C07C63F058CC}" type="slidenum">
              <a:rPr lang="nl-NL" smtClean="0"/>
              <a:t>‹nr.›</a:t>
            </a:fld>
            <a:endParaRPr lang="nl-NL" dirty="0"/>
          </a:p>
        </p:txBody>
      </p:sp>
    </p:spTree>
    <p:extLst>
      <p:ext uri="{BB962C8B-B14F-4D97-AF65-F5344CB8AC3E}">
        <p14:creationId xmlns:p14="http://schemas.microsoft.com/office/powerpoint/2010/main" val="2245280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613011B-E1BF-40F1-A0EA-232C5D89081F}" type="datetimeFigureOut">
              <a:rPr lang="nl-NL" smtClean="0"/>
              <a:t>30-6-2022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E1FA5525-F296-419B-81BE-C07C63F058CC}" type="slidenum">
              <a:rPr lang="nl-NL" smtClean="0"/>
              <a:t>‹nr.›</a:t>
            </a:fld>
            <a:endParaRPr lang="nl-NL" dirty="0"/>
          </a:p>
        </p:txBody>
      </p:sp>
    </p:spTree>
    <p:extLst>
      <p:ext uri="{BB962C8B-B14F-4D97-AF65-F5344CB8AC3E}">
        <p14:creationId xmlns:p14="http://schemas.microsoft.com/office/powerpoint/2010/main" val="39160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613011B-E1BF-40F1-A0EA-232C5D89081F}" type="datetimeFigureOut">
              <a:rPr lang="nl-NL" smtClean="0"/>
              <a:t>30-6-2022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E1FA5525-F296-419B-81BE-C07C63F058CC}" type="slidenum">
              <a:rPr lang="nl-NL" smtClean="0"/>
              <a:t>‹nr.›</a:t>
            </a:fld>
            <a:endParaRPr lang="nl-NL" dirty="0"/>
          </a:p>
        </p:txBody>
      </p:sp>
    </p:spTree>
    <p:extLst>
      <p:ext uri="{BB962C8B-B14F-4D97-AF65-F5344CB8AC3E}">
        <p14:creationId xmlns:p14="http://schemas.microsoft.com/office/powerpoint/2010/main" val="119570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613011B-E1BF-40F1-A0EA-232C5D89081F}" type="datetimeFigureOut">
              <a:rPr lang="nl-NL" smtClean="0"/>
              <a:t>30-6-2022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E1FA5525-F296-419B-81BE-C07C63F058CC}" type="slidenum">
              <a:rPr lang="nl-NL" smtClean="0"/>
              <a:t>‹nr.›</a:t>
            </a:fld>
            <a:endParaRPr lang="nl-NL" dirty="0"/>
          </a:p>
        </p:txBody>
      </p:sp>
    </p:spTree>
    <p:extLst>
      <p:ext uri="{BB962C8B-B14F-4D97-AF65-F5344CB8AC3E}">
        <p14:creationId xmlns:p14="http://schemas.microsoft.com/office/powerpoint/2010/main" val="19921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613011B-E1BF-40F1-A0EA-232C5D89081F}" type="datetimeFigureOut">
              <a:rPr lang="nl-NL" smtClean="0"/>
              <a:t>30-6-2022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E1FA5525-F296-419B-81BE-C07C63F058CC}" type="slidenum">
              <a:rPr lang="nl-NL" smtClean="0"/>
              <a:t>‹nr.›</a:t>
            </a:fld>
            <a:endParaRPr lang="nl-NL" dirty="0"/>
          </a:p>
        </p:txBody>
      </p:sp>
    </p:spTree>
    <p:extLst>
      <p:ext uri="{BB962C8B-B14F-4D97-AF65-F5344CB8AC3E}">
        <p14:creationId xmlns:p14="http://schemas.microsoft.com/office/powerpoint/2010/main" val="60685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613011B-E1BF-40F1-A0EA-232C5D89081F}" type="datetimeFigureOut">
              <a:rPr lang="nl-NL" smtClean="0"/>
              <a:t>30-6-2022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E1FA5525-F296-419B-81BE-C07C63F058CC}" type="slidenum">
              <a:rPr lang="nl-NL" smtClean="0"/>
              <a:t>‹nr.›</a:t>
            </a:fld>
            <a:endParaRPr lang="nl-NL" dirty="0"/>
          </a:p>
        </p:txBody>
      </p:sp>
    </p:spTree>
    <p:extLst>
      <p:ext uri="{BB962C8B-B14F-4D97-AF65-F5344CB8AC3E}">
        <p14:creationId xmlns:p14="http://schemas.microsoft.com/office/powerpoint/2010/main" val="353670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3011B-E1BF-40F1-A0EA-232C5D89081F}" type="datetimeFigureOut">
              <a:rPr lang="nl-NL" smtClean="0"/>
              <a:t>30-6-2022</a:t>
            </a:fld>
            <a:endParaRPr lang="nl-NL"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A5525-F296-419B-81BE-C07C63F058CC}" type="slidenum">
              <a:rPr lang="nl-NL" smtClean="0"/>
              <a:t>‹nr.›</a:t>
            </a:fld>
            <a:endParaRPr lang="nl-NL" dirty="0"/>
          </a:p>
        </p:txBody>
      </p:sp>
    </p:spTree>
    <p:extLst>
      <p:ext uri="{BB962C8B-B14F-4D97-AF65-F5344CB8AC3E}">
        <p14:creationId xmlns:p14="http://schemas.microsoft.com/office/powerpoint/2010/main" val="1945143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www.hya.n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ctrTitle"/>
          </p:nvPr>
        </p:nvSpPr>
        <p:spPr>
          <a:xfrm>
            <a:off x="742950" y="742951"/>
            <a:ext cx="3476625" cy="4962524"/>
          </a:xfrm>
        </p:spPr>
        <p:txBody>
          <a:bodyPr vert="horz" lIns="91440" tIns="45720" rIns="91440" bIns="45720" rtlCol="0" anchor="ctr">
            <a:normAutofit/>
          </a:bodyPr>
          <a:lstStyle/>
          <a:p>
            <a:r>
              <a:rPr lang="en-US" sz="4800" b="1" dirty="0">
                <a:solidFill>
                  <a:srgbClr val="FFFFFF"/>
                </a:solidFill>
              </a:rPr>
              <a:t>HYA,</a:t>
            </a:r>
            <a:br>
              <a:rPr lang="en-US" sz="4800" b="1" dirty="0">
                <a:solidFill>
                  <a:srgbClr val="FFFFFF"/>
                </a:solidFill>
              </a:rPr>
            </a:br>
            <a:r>
              <a:rPr lang="en-US" sz="4800" b="1" dirty="0">
                <a:solidFill>
                  <a:srgbClr val="FFFFFF"/>
                </a:solidFill>
              </a:rPr>
              <a:t>een betrokken en energieke huurders-organisatie </a:t>
            </a:r>
            <a:endParaRPr lang="en-US" sz="4800" b="1" kern="1200" dirty="0">
              <a:solidFill>
                <a:srgbClr val="FFFFFF"/>
              </a:solidFill>
              <a:latin typeface="+mj-lt"/>
              <a:ea typeface="+mj-ea"/>
              <a:cs typeface="+mj-cs"/>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726" t="-893" r="3930" b="893"/>
          <a:stretch/>
        </p:blipFill>
        <p:spPr bwMode="auto">
          <a:xfrm>
            <a:off x="10769791" y="131064"/>
            <a:ext cx="1282700" cy="57975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5">
            <a:extLst>
              <a:ext uri="{FF2B5EF4-FFF2-40B4-BE49-F238E27FC236}">
                <a16:creationId xmlns:a16="http://schemas.microsoft.com/office/drawing/2014/main" id="{BF1A57DA-80AA-40E3-9027-E5001192A2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1223" y="2642158"/>
            <a:ext cx="6433855" cy="2448002"/>
          </a:xfrm>
          <a:prstGeom prst="rect">
            <a:avLst/>
          </a:prstGeom>
        </p:spPr>
      </p:pic>
    </p:spTree>
    <p:extLst>
      <p:ext uri="{BB962C8B-B14F-4D97-AF65-F5344CB8AC3E}">
        <p14:creationId xmlns:p14="http://schemas.microsoft.com/office/powerpoint/2010/main" val="198041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Wat doet HYA?</a:t>
            </a:r>
          </a:p>
        </p:txBody>
      </p:sp>
      <p:sp>
        <p:nvSpPr>
          <p:cNvPr id="3" name="Tijdelijke aanduiding voor inhoud 2"/>
          <p:cNvSpPr>
            <a:spLocks noGrp="1"/>
          </p:cNvSpPr>
          <p:nvPr>
            <p:ph idx="1"/>
          </p:nvPr>
        </p:nvSpPr>
        <p:spPr>
          <a:xfrm>
            <a:off x="1945437" y="1690687"/>
            <a:ext cx="9454662" cy="4486276"/>
          </a:xfrm>
        </p:spPr>
        <p:txBody>
          <a:bodyPr>
            <a:noAutofit/>
          </a:bodyPr>
          <a:lstStyle/>
          <a:p>
            <a:r>
              <a:rPr lang="nl-NL" b="1" dirty="0"/>
              <a:t>Overleg met Ymere </a:t>
            </a:r>
            <a:br>
              <a:rPr lang="nl-NL" dirty="0"/>
            </a:br>
            <a:r>
              <a:rPr lang="nl-NL" dirty="0"/>
              <a:t>HYA overlegt elke drie maanden met het Amsterdamse regiomanagement van Ymere. </a:t>
            </a:r>
          </a:p>
          <a:p>
            <a:r>
              <a:rPr lang="nl-NL" b="1" dirty="0"/>
              <a:t>Advies aan Ymere</a:t>
            </a:r>
            <a:br>
              <a:rPr lang="nl-NL" b="1" dirty="0"/>
            </a:br>
            <a:r>
              <a:rPr lang="nl-NL" dirty="0"/>
              <a:t>HYA geeft gevraagd en ongevraagd advies aan de corporatie op beleidsniveau.</a:t>
            </a:r>
          </a:p>
          <a:p>
            <a:r>
              <a:rPr lang="nl-NL" b="1" dirty="0"/>
              <a:t>Bijeenkomsten</a:t>
            </a:r>
            <a:br>
              <a:rPr lang="nl-NL" b="1" dirty="0"/>
            </a:br>
            <a:r>
              <a:rPr lang="nl-NL" dirty="0"/>
              <a:t>We organiseren bijeenkomsten voor bewonerscommissies. Denk aan themabijeenkomsten over gemengde complexen of over Prestatieafspraken.</a:t>
            </a:r>
          </a:p>
          <a:p>
            <a:pPr marL="0" indent="0">
              <a:buNone/>
            </a:pPr>
            <a:endParaRPr lang="nl-NL" sz="2000" b="1"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13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En nog meer!</a:t>
            </a:r>
          </a:p>
        </p:txBody>
      </p:sp>
      <p:sp>
        <p:nvSpPr>
          <p:cNvPr id="3" name="Tijdelijke aanduiding voor inhoud 2"/>
          <p:cNvSpPr>
            <a:spLocks noGrp="1"/>
          </p:cNvSpPr>
          <p:nvPr>
            <p:ph idx="1"/>
          </p:nvPr>
        </p:nvSpPr>
        <p:spPr>
          <a:xfrm>
            <a:off x="1945437" y="1690687"/>
            <a:ext cx="9514060" cy="4802188"/>
          </a:xfrm>
        </p:spPr>
        <p:txBody>
          <a:bodyPr>
            <a:noAutofit/>
          </a:bodyPr>
          <a:lstStyle/>
          <a:p>
            <a:pPr marL="0" indent="0">
              <a:buNone/>
            </a:pPr>
            <a:r>
              <a:rPr lang="nl-NL" b="1" dirty="0"/>
              <a:t>Steun voor huurders</a:t>
            </a:r>
            <a:endParaRPr lang="nl-NL" dirty="0"/>
          </a:p>
          <a:p>
            <a:pPr marL="0" indent="0">
              <a:buNone/>
            </a:pPr>
            <a:r>
              <a:rPr lang="nl-NL" sz="2600" dirty="0"/>
              <a:t>HYA luistert naar huurders, verzamelt hun klachten en geeft die gebundeld door aan Ymere. Én we volgen wat Ymere ermee doet. </a:t>
            </a:r>
            <a:br>
              <a:rPr lang="nl-NL" dirty="0"/>
            </a:br>
            <a:br>
              <a:rPr lang="nl-NL" dirty="0"/>
            </a:br>
            <a:r>
              <a:rPr lang="nl-NL" b="1" dirty="0"/>
              <a:t>Bewonerscommissies</a:t>
            </a:r>
          </a:p>
          <a:p>
            <a:pPr marL="0" indent="0">
              <a:buNone/>
            </a:pPr>
            <a:r>
              <a:rPr lang="nl-NL" sz="2600" dirty="0"/>
              <a:t>Wij steunen huurders die een bewonerscommissie willen oprichten, zodat ze meer inspraak en rechten krijgen. We helpen de bewonerscommissies die er al zijn. Bewonerscommissies ontvangen onder meer een financiële bijdrage van HYA.</a:t>
            </a:r>
          </a:p>
          <a:p>
            <a:pPr marL="0" indent="0">
              <a:buNone/>
            </a:pPr>
            <a:r>
              <a:rPr lang="nl-NL" b="1" dirty="0"/>
              <a:t>Cursussen</a:t>
            </a:r>
          </a:p>
          <a:p>
            <a:pPr marL="0" indent="0">
              <a:buNone/>
            </a:pPr>
            <a:r>
              <a:rPr lang="nl-NL" sz="2600" dirty="0"/>
              <a:t>Bewonerscommissies kunnen via HYA gratis cursussen volgen. </a:t>
            </a:r>
            <a:br>
              <a:rPr lang="nl-NL" sz="2600" dirty="0"/>
            </a:br>
            <a:br>
              <a:rPr lang="nl-NL" sz="2600" dirty="0"/>
            </a:br>
            <a:br>
              <a:rPr lang="nl-NL" sz="2600" b="1" dirty="0"/>
            </a:br>
            <a:endParaRPr lang="nl-NL" sz="2600" dirty="0"/>
          </a:p>
          <a:p>
            <a:endParaRPr lang="nl-NL" sz="2400" dirty="0"/>
          </a:p>
          <a:p>
            <a:pPr marL="0" indent="0">
              <a:buNone/>
            </a:pPr>
            <a:endParaRPr lang="nl-NL" b="1"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761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a:solidFill>
                  <a:schemeClr val="tx2">
                    <a:lumMod val="50000"/>
                  </a:schemeClr>
                </a:solidFill>
              </a:rPr>
              <a:t>HYA en klantencontactcentrum: samenwerking</a:t>
            </a:r>
          </a:p>
        </p:txBody>
      </p:sp>
      <p:sp>
        <p:nvSpPr>
          <p:cNvPr id="3" name="Tijdelijke aanduiding voor inhoud 2"/>
          <p:cNvSpPr>
            <a:spLocks noGrp="1"/>
          </p:cNvSpPr>
          <p:nvPr>
            <p:ph idx="1"/>
          </p:nvPr>
        </p:nvSpPr>
        <p:spPr>
          <a:xfrm>
            <a:off x="1945437" y="1690687"/>
            <a:ext cx="9454662" cy="4486276"/>
          </a:xfrm>
        </p:spPr>
        <p:txBody>
          <a:bodyPr>
            <a:noAutofit/>
          </a:bodyPr>
          <a:lstStyle/>
          <a:p>
            <a:pPr marL="0" indent="0">
              <a:buNone/>
            </a:pPr>
            <a:r>
              <a:rPr lang="nl-NL" dirty="0"/>
              <a:t>Wij geloven in </a:t>
            </a:r>
            <a:r>
              <a:rPr lang="nl-NL" dirty="0">
                <a:solidFill>
                  <a:srgbClr val="FF0000"/>
                </a:solidFill>
              </a:rPr>
              <a:t>goede samenwerking </a:t>
            </a:r>
            <a:r>
              <a:rPr lang="nl-NL" dirty="0"/>
              <a:t>en vinden het belangrijk dat u ons kent! Dat u weet dat HYA bestaat en dat u naar ons kunt doorverwijzen. Wij geven u een aantal voorbeelden wanneer u naar HYA kunt doorverwijzen.</a:t>
            </a:r>
          </a:p>
          <a:p>
            <a:pPr marL="0" indent="0">
              <a:buNone/>
            </a:pPr>
            <a:r>
              <a:rPr lang="nl-NL" dirty="0"/>
              <a:t>•	Als een huurder zich wil verenigen / contact zoekt met andere huurders of een bewonerscommissie wil opzetten.</a:t>
            </a:r>
          </a:p>
          <a:p>
            <a:pPr marL="0" indent="0">
              <a:buNone/>
            </a:pPr>
            <a:r>
              <a:rPr lang="nl-NL" dirty="0"/>
              <a:t>•	Als een huurder geen gehoor vindt bij Ymere. Als zijn of haar klacht niet opgelost kan worden.</a:t>
            </a:r>
          </a:p>
          <a:p>
            <a:pPr marL="0" indent="0">
              <a:buNone/>
            </a:pPr>
            <a:r>
              <a:rPr lang="nl-NL" dirty="0"/>
              <a:t>•	Als een huurder meer informatie zoekt over participatie</a:t>
            </a:r>
            <a:r>
              <a:rPr lang="nl-NL" b="1" dirty="0"/>
              <a:t>.</a:t>
            </a:r>
          </a:p>
          <a:p>
            <a:pPr marL="0" indent="0">
              <a:buNone/>
            </a:pPr>
            <a:br>
              <a:rPr lang="nl-NL" dirty="0"/>
            </a:br>
            <a:br>
              <a:rPr lang="nl-NL" dirty="0"/>
            </a:br>
            <a:endParaRPr lang="nl-NL"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381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a:solidFill>
                  <a:schemeClr val="tx2">
                    <a:lumMod val="50000"/>
                  </a:schemeClr>
                </a:solidFill>
              </a:rPr>
              <a:t>Weet ons te vinden! En verwijs gerust door!</a:t>
            </a:r>
          </a:p>
        </p:txBody>
      </p:sp>
      <p:sp>
        <p:nvSpPr>
          <p:cNvPr id="3" name="Tijdelijke aanduiding voor inhoud 2"/>
          <p:cNvSpPr>
            <a:spLocks noGrp="1"/>
          </p:cNvSpPr>
          <p:nvPr>
            <p:ph idx="1"/>
          </p:nvPr>
        </p:nvSpPr>
        <p:spPr>
          <a:xfrm>
            <a:off x="1945437" y="1690687"/>
            <a:ext cx="9454662" cy="4486276"/>
          </a:xfrm>
        </p:spPr>
        <p:txBody>
          <a:bodyPr>
            <a:noAutofit/>
          </a:bodyPr>
          <a:lstStyle/>
          <a:p>
            <a:pPr marL="0" indent="0">
              <a:buNone/>
            </a:pPr>
            <a:r>
              <a:rPr lang="nl-NL" dirty="0"/>
              <a:t>HYA doet haar best om een goede actuele website te hebben. Ook onze contactgegevens staan daar op.</a:t>
            </a:r>
          </a:p>
          <a:p>
            <a:pPr marL="0" indent="0">
              <a:buNone/>
            </a:pPr>
            <a:endParaRPr lang="nl-NL" b="1" dirty="0"/>
          </a:p>
          <a:p>
            <a:pPr marL="0" indent="0">
              <a:buNone/>
            </a:pPr>
            <a:r>
              <a:rPr lang="nl-NL" b="1" dirty="0"/>
              <a:t>Verwijs dus gerust door naar </a:t>
            </a:r>
            <a:r>
              <a:rPr lang="nl-NL" b="1" dirty="0">
                <a:hlinkClick r:id="rId3"/>
              </a:rPr>
              <a:t>www.hya.nl</a:t>
            </a:r>
            <a:r>
              <a:rPr lang="nl-NL" b="1" dirty="0"/>
              <a:t> </a:t>
            </a:r>
          </a:p>
          <a:p>
            <a:pPr marL="0" indent="0">
              <a:buNone/>
            </a:pPr>
            <a:br>
              <a:rPr lang="nl-NL" dirty="0"/>
            </a:br>
            <a:br>
              <a:rPr lang="nl-NL" dirty="0"/>
            </a:br>
            <a:endParaRPr lang="nl-NL" dirty="0"/>
          </a:p>
        </p:txBody>
      </p:sp>
      <p:pic>
        <p:nvPicPr>
          <p:cNvPr id="4" name="Afbeelding 3"/>
          <p:cNvPicPr>
            <a:picLocks noChangeAspect="1"/>
          </p:cNvPicPr>
          <p:nvPr/>
        </p:nvPicPr>
        <p:blipFill>
          <a:blip r:embed="rId4"/>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9847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a:solidFill>
                  <a:schemeClr val="tx2">
                    <a:lumMod val="50000"/>
                  </a:schemeClr>
                </a:solidFill>
              </a:rPr>
              <a:t>HYA beveelt aan (nav ons Zwartboek)</a:t>
            </a:r>
          </a:p>
        </p:txBody>
      </p:sp>
      <p:sp>
        <p:nvSpPr>
          <p:cNvPr id="3" name="Tijdelijke aanduiding voor inhoud 2"/>
          <p:cNvSpPr>
            <a:spLocks noGrp="1"/>
          </p:cNvSpPr>
          <p:nvPr>
            <p:ph idx="1"/>
          </p:nvPr>
        </p:nvSpPr>
        <p:spPr>
          <a:xfrm>
            <a:off x="1945437" y="1690687"/>
            <a:ext cx="9454662" cy="4486276"/>
          </a:xfrm>
        </p:spPr>
        <p:txBody>
          <a:bodyPr>
            <a:noAutofit/>
          </a:bodyPr>
          <a:lstStyle/>
          <a:p>
            <a:pPr marL="0" indent="0">
              <a:buNone/>
            </a:pPr>
            <a:r>
              <a:rPr lang="nl-NL" sz="2000" dirty="0"/>
              <a:t>• KCC-medewerkers in staat stellen de hele interne organisatie van Ymere te kennen en hiervan op de hoogte blijven. </a:t>
            </a:r>
          </a:p>
          <a:p>
            <a:pPr marL="0" indent="0">
              <a:buNone/>
            </a:pPr>
            <a:r>
              <a:rPr lang="nl-NL" sz="2000" dirty="0"/>
              <a:t>• KCC-medewerkers de gelegenheid te geven (ook voor wat betreft de aan een contact te besteden tijd), zich in te leven in de vraag van de huurder, zich te realiseren dat huurder niet alles weet of begrijpt, zodat ze de huurder breder kunnen ondersteunen met de oplossing van haar/zijn probleem. </a:t>
            </a:r>
          </a:p>
          <a:p>
            <a:pPr marL="0" indent="0">
              <a:buNone/>
            </a:pPr>
            <a:r>
              <a:rPr lang="nl-NL" sz="2000" dirty="0"/>
              <a:t>• Zorg ervoor dat KCC-medewerkers op de hoogte zijn van het bestaan en de rechten van bewonerscommissies en HYA. </a:t>
            </a:r>
          </a:p>
          <a:p>
            <a:pPr marL="0" indent="0">
              <a:buNone/>
            </a:pPr>
            <a:r>
              <a:rPr lang="nl-NL" sz="2000" dirty="0"/>
              <a:t>• Zorg dat er een meeting komt tussen HYA en de medewerkers van het klantcontactcentrum (nog dit jaar!) </a:t>
            </a:r>
          </a:p>
          <a:p>
            <a:pPr marL="0" indent="0">
              <a:buNone/>
            </a:pPr>
            <a:r>
              <a:rPr lang="nl-NL" sz="2000" dirty="0"/>
              <a:t>• Zorg dat KCC-medewerkers op de hoogte zijn van welke comakers waar zijn ingezet binnen gemengde complexen zodat zij de juiste (doorverwijs)informatie geven. </a:t>
            </a:r>
          </a:p>
          <a:p>
            <a:pPr marL="0" indent="0">
              <a:buNone/>
            </a:pPr>
            <a:endParaRPr lang="nl-NL" b="1" dirty="0"/>
          </a:p>
          <a:p>
            <a:pPr marL="0" indent="0">
              <a:buNone/>
            </a:pPr>
            <a:endParaRPr lang="nl-NL" b="1" dirty="0"/>
          </a:p>
          <a:p>
            <a:pPr marL="0" indent="0">
              <a:buNone/>
            </a:pPr>
            <a:br>
              <a:rPr lang="nl-NL" dirty="0"/>
            </a:br>
            <a:br>
              <a:rPr lang="nl-NL" dirty="0"/>
            </a:br>
            <a:endParaRPr lang="nl-NL"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817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ctrTitle"/>
          </p:nvPr>
        </p:nvSpPr>
        <p:spPr>
          <a:xfrm>
            <a:off x="742950" y="742951"/>
            <a:ext cx="3476625" cy="4962524"/>
          </a:xfrm>
        </p:spPr>
        <p:txBody>
          <a:bodyPr vert="horz" lIns="91440" tIns="45720" rIns="91440" bIns="45720" rtlCol="0" anchor="ctr">
            <a:normAutofit/>
          </a:bodyPr>
          <a:lstStyle/>
          <a:p>
            <a:r>
              <a:rPr lang="en-US" sz="4800" b="1" kern="1200" dirty="0">
                <a:solidFill>
                  <a:srgbClr val="FFFFFF"/>
                </a:solidFill>
                <a:latin typeface="+mj-lt"/>
                <a:ea typeface="+mj-ea"/>
                <a:cs typeface="+mj-cs"/>
              </a:rPr>
              <a:t>Vragen?</a:t>
            </a:r>
            <a:br>
              <a:rPr lang="en-US" sz="4800" b="1" kern="1200" dirty="0">
                <a:solidFill>
                  <a:srgbClr val="FFFFFF"/>
                </a:solidFill>
                <a:latin typeface="+mj-lt"/>
                <a:ea typeface="+mj-ea"/>
                <a:cs typeface="+mj-cs"/>
              </a:rPr>
            </a:br>
            <a:endParaRPr lang="en-US" sz="4800" b="1" kern="1200" dirty="0">
              <a:solidFill>
                <a:srgbClr val="FFFFFF"/>
              </a:solidFill>
              <a:latin typeface="+mj-lt"/>
              <a:ea typeface="+mj-ea"/>
              <a:cs typeface="+mj-cs"/>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726" t="-893" r="3930" b="893"/>
          <a:stretch/>
        </p:blipFill>
        <p:spPr bwMode="auto">
          <a:xfrm>
            <a:off x="10751503" y="3048"/>
            <a:ext cx="1282700" cy="57975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5">
            <a:extLst>
              <a:ext uri="{FF2B5EF4-FFF2-40B4-BE49-F238E27FC236}">
                <a16:creationId xmlns:a16="http://schemas.microsoft.com/office/drawing/2014/main" id="{BF1A57DA-80AA-40E3-9027-E5001192A21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794234" y="874183"/>
            <a:ext cx="3832225" cy="5109633"/>
          </a:xfrm>
          <a:prstGeom prst="rect">
            <a:avLst/>
          </a:prstGeom>
        </p:spPr>
      </p:pic>
    </p:spTree>
    <p:extLst>
      <p:ext uri="{BB962C8B-B14F-4D97-AF65-F5344CB8AC3E}">
        <p14:creationId xmlns:p14="http://schemas.microsoft.com/office/powerpoint/2010/main" val="2714045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HYA in snelle cijfers</a:t>
            </a:r>
          </a:p>
        </p:txBody>
      </p:sp>
      <p:sp>
        <p:nvSpPr>
          <p:cNvPr id="3" name="Tijdelijke aanduiding voor inhoud 2"/>
          <p:cNvSpPr>
            <a:spLocks noGrp="1"/>
          </p:cNvSpPr>
          <p:nvPr>
            <p:ph idx="1"/>
          </p:nvPr>
        </p:nvSpPr>
        <p:spPr>
          <a:xfrm>
            <a:off x="1945437" y="1690687"/>
            <a:ext cx="9672822" cy="4486276"/>
          </a:xfrm>
        </p:spPr>
        <p:txBody>
          <a:bodyPr>
            <a:noAutofit/>
          </a:bodyPr>
          <a:lstStyle/>
          <a:p>
            <a:pPr marL="0" indent="0">
              <a:buNone/>
            </a:pPr>
            <a:r>
              <a:rPr lang="nl-NL" sz="2400" dirty="0"/>
              <a:t>Aantal bestuursleden: </a:t>
            </a:r>
            <a:r>
              <a:rPr lang="nl-NL" sz="3600" dirty="0"/>
              <a:t>13</a:t>
            </a:r>
            <a:r>
              <a:rPr lang="nl-NL" sz="2400" dirty="0"/>
              <a:t> 		</a:t>
            </a:r>
          </a:p>
          <a:p>
            <a:pPr marL="0" indent="0">
              <a:buNone/>
            </a:pPr>
            <a:r>
              <a:rPr lang="nl-NL" sz="2400" dirty="0"/>
              <a:t>Aantal Dagelijks Bestuursleden: </a:t>
            </a:r>
            <a:r>
              <a:rPr lang="nl-NL" sz="3600" dirty="0"/>
              <a:t>4</a:t>
            </a:r>
            <a:br>
              <a:rPr lang="nl-NL" sz="3600" dirty="0"/>
            </a:br>
            <a:r>
              <a:rPr lang="nl-NL" sz="2400" dirty="0"/>
              <a:t>Ondersteuning: </a:t>
            </a:r>
            <a:r>
              <a:rPr lang="nl-NL" sz="3600" dirty="0"/>
              <a:t>1 </a:t>
            </a:r>
            <a:r>
              <a:rPr lang="nl-NL" sz="2400" dirty="0"/>
              <a:t>adviseur en </a:t>
            </a:r>
            <a:r>
              <a:rPr lang="nl-NL" sz="3600" dirty="0"/>
              <a:t>1</a:t>
            </a:r>
            <a:r>
              <a:rPr lang="nl-NL" sz="2400" dirty="0"/>
              <a:t> office manager</a:t>
            </a:r>
          </a:p>
          <a:p>
            <a:pPr marL="0" indent="0">
              <a:buNone/>
            </a:pPr>
            <a:r>
              <a:rPr lang="nl-NL" sz="2400" dirty="0"/>
              <a:t>Aantal Bewonerscommissies: ruim </a:t>
            </a:r>
            <a:r>
              <a:rPr lang="nl-NL" sz="3600" dirty="0"/>
              <a:t>120</a:t>
            </a:r>
            <a:endParaRPr lang="nl-NL" sz="2400" dirty="0"/>
          </a:p>
          <a:p>
            <a:pPr marL="0" indent="0">
              <a:buNone/>
            </a:pPr>
            <a:r>
              <a:rPr lang="nl-NL" sz="2400" dirty="0"/>
              <a:t>Vergaderfrequentie</a:t>
            </a:r>
            <a:r>
              <a:rPr lang="nl-NL" sz="1800" dirty="0"/>
              <a:t>: 6 wekelijks AB, 6 wekelijks DB, 4 keer per jaar Stedelijk Overleg met Regiomanagement, 3 keer per jaar Bewonerscontactavond, 3 keer per jaar Stichtingsraad, 1 excursie met BC, 1 nieuwjaarreceptie, 3 beleidsdagen met bestuur </a:t>
            </a:r>
            <a:br>
              <a:rPr lang="nl-NL" sz="2400" dirty="0"/>
            </a:br>
            <a:r>
              <a:rPr lang="nl-NL" sz="2400" dirty="0"/>
              <a:t>= minimaal </a:t>
            </a:r>
            <a:r>
              <a:rPr lang="nl-NL" sz="3600" dirty="0"/>
              <a:t>30</a:t>
            </a:r>
            <a:r>
              <a:rPr lang="nl-NL" sz="2400" dirty="0"/>
              <a:t> samenkomsten per jaar</a:t>
            </a:r>
          </a:p>
          <a:p>
            <a:pPr marL="0" indent="0">
              <a:buNone/>
            </a:pPr>
            <a:r>
              <a:rPr lang="nl-NL" sz="2400" dirty="0"/>
              <a:t>Nieuwsbrieven per jaar: </a:t>
            </a:r>
            <a:r>
              <a:rPr lang="nl-NL" sz="3600" dirty="0"/>
              <a:t>4</a:t>
            </a:r>
            <a:br>
              <a:rPr lang="nl-NL" sz="2400" dirty="0"/>
            </a:br>
            <a:r>
              <a:rPr lang="nl-NL" sz="2400" dirty="0"/>
              <a:t>Actieve websitegebruikers per jaar:  </a:t>
            </a:r>
            <a:r>
              <a:rPr lang="nl-NL" sz="3600" dirty="0"/>
              <a:t>16.000</a:t>
            </a:r>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16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1" end="1"/>
                                            </p:txEl>
                                          </p:spTgt>
                                        </p:tgtEl>
                                      </p:cBhvr>
                                    </p:animEffect>
                                    <p:animScale>
                                      <p:cBhvr>
                                        <p:cTn id="10" dur="250" autoRev="1" fill="hold"/>
                                        <p:tgtEl>
                                          <p:spTgt spid="3">
                                            <p:txEl>
                                              <p:pRg st="1" end="1"/>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3">
                                            <p:txEl>
                                              <p:pRg st="2" end="2"/>
                                            </p:txEl>
                                          </p:spTgt>
                                        </p:tgtEl>
                                      </p:cBhvr>
                                    </p:animEffect>
                                    <p:animScale>
                                      <p:cBhvr>
                                        <p:cTn id="13" dur="250" autoRev="1" fill="hold"/>
                                        <p:tgtEl>
                                          <p:spTgt spid="3">
                                            <p:txEl>
                                              <p:pRg st="2" end="2"/>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3">
                                            <p:txEl>
                                              <p:pRg st="3" end="3"/>
                                            </p:txEl>
                                          </p:spTgt>
                                        </p:tgtEl>
                                      </p:cBhvr>
                                    </p:animEffect>
                                    <p:animScale>
                                      <p:cBhvr>
                                        <p:cTn id="16" dur="250" autoRev="1" fill="hold"/>
                                        <p:tgtEl>
                                          <p:spTgt spid="3">
                                            <p:txEl>
                                              <p:pRg st="3" end="3"/>
                                            </p:txEl>
                                          </p:spTgt>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3">
                                            <p:txEl>
                                              <p:pRg st="4" end="4"/>
                                            </p:txEl>
                                          </p:spTgt>
                                        </p:tgtEl>
                                      </p:cBhvr>
                                    </p:animEffect>
                                    <p:animScale>
                                      <p:cBhvr>
                                        <p:cTn id="19"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t>De mensen bij HYA</a:t>
            </a:r>
          </a:p>
        </p:txBody>
      </p:sp>
      <p:sp>
        <p:nvSpPr>
          <p:cNvPr id="3" name="Tijdelijke aanduiding voor inhoud 2"/>
          <p:cNvSpPr>
            <a:spLocks noGrp="1"/>
          </p:cNvSpPr>
          <p:nvPr>
            <p:ph idx="1"/>
          </p:nvPr>
        </p:nvSpPr>
        <p:spPr>
          <a:xfrm>
            <a:off x="1945437" y="1690687"/>
            <a:ext cx="9454662" cy="4486276"/>
          </a:xfrm>
        </p:spPr>
        <p:txBody>
          <a:bodyPr>
            <a:noAutofit/>
          </a:bodyPr>
          <a:lstStyle/>
          <a:p>
            <a:pPr marL="0" indent="0">
              <a:buNone/>
            </a:pPr>
            <a:endParaRPr lang="nl-NL" dirty="0"/>
          </a:p>
          <a:p>
            <a:pPr marL="0" indent="0">
              <a:buNone/>
            </a:pPr>
            <a:endParaRPr lang="nl-NL"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5">
            <a:extLst>
              <a:ext uri="{FF2B5EF4-FFF2-40B4-BE49-F238E27FC236}">
                <a16:creationId xmlns:a16="http://schemas.microsoft.com/office/drawing/2014/main" id="{A19F0B79-D07E-4DBE-9F1D-66F797EE9B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7016" y="1434744"/>
            <a:ext cx="6623823" cy="4742219"/>
          </a:xfrm>
          <a:prstGeom prst="rect">
            <a:avLst/>
          </a:prstGeom>
        </p:spPr>
      </p:pic>
    </p:spTree>
    <p:extLst>
      <p:ext uri="{BB962C8B-B14F-4D97-AF65-F5344CB8AC3E}">
        <p14:creationId xmlns:p14="http://schemas.microsoft.com/office/powerpoint/2010/main" val="83629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HYA: een betrokken vrijwilligersorganisatie</a:t>
            </a:r>
          </a:p>
        </p:txBody>
      </p:sp>
      <p:sp>
        <p:nvSpPr>
          <p:cNvPr id="3" name="Tijdelijke aanduiding voor inhoud 2"/>
          <p:cNvSpPr>
            <a:spLocks noGrp="1"/>
          </p:cNvSpPr>
          <p:nvPr>
            <p:ph idx="1"/>
          </p:nvPr>
        </p:nvSpPr>
        <p:spPr>
          <a:xfrm>
            <a:off x="1945437" y="1690687"/>
            <a:ext cx="9454662" cy="4486276"/>
          </a:xfrm>
        </p:spPr>
        <p:txBody>
          <a:bodyPr>
            <a:noAutofit/>
          </a:bodyPr>
          <a:lstStyle/>
          <a:p>
            <a:pPr marL="0" indent="0">
              <a:buNone/>
            </a:pPr>
            <a:r>
              <a:rPr lang="nl-NL" b="1" dirty="0"/>
              <a:t>Wij zijn </a:t>
            </a:r>
            <a:r>
              <a:rPr lang="nl-NL" dirty="0"/>
              <a:t>een stichting van vrijwilligers met professionele ondersteuning. </a:t>
            </a:r>
            <a:br>
              <a:rPr lang="nl-NL" dirty="0"/>
            </a:br>
            <a:br>
              <a:rPr lang="nl-NL" dirty="0"/>
            </a:br>
            <a:r>
              <a:rPr lang="nl-NL" b="1" dirty="0"/>
              <a:t>Onze doelen zijn </a:t>
            </a:r>
            <a:r>
              <a:rPr lang="nl-NL" dirty="0"/>
              <a:t>het ondersteunen van bewonerscommissies en het stimuleren van huurders om actief te worden en zich te verenigen. En het verbeteren van het beleid van Ymere door het huurdersstandpunt in te brengen.</a:t>
            </a:r>
          </a:p>
          <a:p>
            <a:pPr marL="0" indent="0">
              <a:buNone/>
            </a:pPr>
            <a:endParaRPr lang="nl-NL" dirty="0"/>
          </a:p>
          <a:p>
            <a:pPr marL="0" indent="0">
              <a:buNone/>
            </a:pPr>
            <a:r>
              <a:rPr lang="nl-NL" b="1" dirty="0"/>
              <a:t>Want</a:t>
            </a:r>
            <a:r>
              <a:rPr lang="nl-NL" dirty="0"/>
              <a:t> samen bereiken we meer!</a:t>
            </a:r>
          </a:p>
          <a:p>
            <a:pPr marL="0" indent="0">
              <a:buNone/>
            </a:pPr>
            <a:endParaRPr lang="nl-NL"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79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t>HYA in de Amsterdamse huurderswereld</a:t>
            </a:r>
            <a:endParaRPr lang="nl-NL" sz="3600" b="1" dirty="0">
              <a:solidFill>
                <a:schemeClr val="tx2">
                  <a:lumMod val="50000"/>
                </a:schemeClr>
              </a:solidFill>
            </a:endParaRPr>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Tijdelijke aanduiding voor inhoud 7">
            <a:extLst>
              <a:ext uri="{FF2B5EF4-FFF2-40B4-BE49-F238E27FC236}">
                <a16:creationId xmlns:a16="http://schemas.microsoft.com/office/drawing/2014/main" id="{2052B3CA-4014-46C7-BF49-0E47A72A4B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056" b="4"/>
          <a:stretch/>
        </p:blipFill>
        <p:spPr>
          <a:xfrm>
            <a:off x="1808999" y="1281236"/>
            <a:ext cx="8004074" cy="5440116"/>
          </a:xfrm>
          <a:prstGeom prst="rect">
            <a:avLst/>
          </a:prstGeom>
        </p:spPr>
      </p:pic>
    </p:spTree>
    <p:extLst>
      <p:ext uri="{BB962C8B-B14F-4D97-AF65-F5344CB8AC3E}">
        <p14:creationId xmlns:p14="http://schemas.microsoft.com/office/powerpoint/2010/main" val="2581418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Huurdersparticipatie</a:t>
            </a:r>
          </a:p>
        </p:txBody>
      </p:sp>
      <p:sp>
        <p:nvSpPr>
          <p:cNvPr id="3" name="Tijdelijke aanduiding voor inhoud 2"/>
          <p:cNvSpPr>
            <a:spLocks noGrp="1"/>
          </p:cNvSpPr>
          <p:nvPr>
            <p:ph idx="1"/>
          </p:nvPr>
        </p:nvSpPr>
        <p:spPr>
          <a:xfrm>
            <a:off x="1945437" y="1690687"/>
            <a:ext cx="9454662" cy="4486276"/>
          </a:xfrm>
        </p:spPr>
        <p:txBody>
          <a:bodyPr>
            <a:noAutofit/>
          </a:bodyPr>
          <a:lstStyle/>
          <a:p>
            <a:r>
              <a:rPr lang="nl-NL" dirty="0"/>
              <a:t>Huurdersparticipatie is het betrekken van huurders bij het werk en de plannen van de corporatie. </a:t>
            </a:r>
            <a:br>
              <a:rPr lang="nl-NL" dirty="0"/>
            </a:br>
            <a:r>
              <a:rPr lang="nl-NL" dirty="0"/>
              <a:t>Huurders weten als geen ander wat er leeft in de wijken en woningen. Door huurders te betrekken, wil Ymere beter aansluiten bij de wensen en behoeften van huurders. </a:t>
            </a:r>
          </a:p>
          <a:p>
            <a:r>
              <a:rPr lang="nl-NL" dirty="0"/>
              <a:t>Daarnaast voelen huurders zich meer betrokken en wonen ze prettiger als ze mogen meepraten over hun wijk. </a:t>
            </a:r>
          </a:p>
          <a:p>
            <a:r>
              <a:rPr lang="nl-NL" dirty="0"/>
              <a:t>Huurdersparticipatie kan op verschillende manieren. Wij gaan nu in op 2 zaken: bewonerscommissies en de huurdersorganisatie</a:t>
            </a:r>
            <a:endParaRPr lang="nl-NL" sz="2000"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349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Bewonerscommissies</a:t>
            </a:r>
          </a:p>
        </p:txBody>
      </p:sp>
      <p:sp>
        <p:nvSpPr>
          <p:cNvPr id="3" name="Tijdelijke aanduiding voor inhoud 2"/>
          <p:cNvSpPr>
            <a:spLocks noGrp="1"/>
          </p:cNvSpPr>
          <p:nvPr>
            <p:ph idx="1"/>
          </p:nvPr>
        </p:nvSpPr>
        <p:spPr>
          <a:xfrm>
            <a:off x="1945437" y="1690687"/>
            <a:ext cx="9454662" cy="4486276"/>
          </a:xfrm>
        </p:spPr>
        <p:txBody>
          <a:bodyPr>
            <a:noAutofit/>
          </a:bodyPr>
          <a:lstStyle/>
          <a:p>
            <a:r>
              <a:rPr lang="nl-NL" b="1" dirty="0"/>
              <a:t>Belangenbehartiging</a:t>
            </a:r>
            <a:br>
              <a:rPr lang="nl-NL" dirty="0"/>
            </a:br>
            <a:r>
              <a:rPr lang="nl-NL" dirty="0"/>
              <a:t>Een bewonerscommissie is een groep huurders die de belangen behartigt van alle huurders in één of meer dicht bij elkaar gelegen woningcomplexen. Ymere heeft er ruim 120 die door HYA zijn erkend.</a:t>
            </a:r>
          </a:p>
          <a:p>
            <a:r>
              <a:rPr lang="nl-NL" b="1" dirty="0"/>
              <a:t>HYA helpt bij oprichten </a:t>
            </a:r>
            <a:br>
              <a:rPr lang="nl-NL" dirty="0"/>
            </a:br>
            <a:r>
              <a:rPr lang="nl-NL" dirty="0"/>
              <a:t>Huurders kunnen zich binnen een complex organiseren in een bewonerscommissie. Ze zijn dan meteen een officiële gesprekspartner van Ymere. Ze hebben dan ook meer rechten dan individuele huurders (o.m. recht op informatie</a:t>
            </a:r>
            <a:r>
              <a:rPr lang="nl-NL"/>
              <a:t>, overleg en </a:t>
            </a:r>
            <a:r>
              <a:rPr lang="nl-NL" dirty="0"/>
              <a:t>advies). Én ze hebben recht op financiële ondersteuning. Een win-winsituatie dus.</a:t>
            </a:r>
            <a:endParaRPr lang="nl-NL" sz="2000"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2189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Huurdersorganisatie HYA (wij dus </a:t>
            </a:r>
            <a:r>
              <a:rPr lang="nl-NL" sz="3600" b="1" dirty="0">
                <a:solidFill>
                  <a:schemeClr val="tx2">
                    <a:lumMod val="50000"/>
                  </a:schemeClr>
                </a:solidFill>
                <a:sym typeface="Wingdings" panose="05000000000000000000" pitchFamily="2" charset="2"/>
              </a:rPr>
              <a:t>)</a:t>
            </a:r>
            <a:endParaRPr lang="nl-NL" sz="3600" b="1" dirty="0">
              <a:solidFill>
                <a:schemeClr val="tx2">
                  <a:lumMod val="50000"/>
                </a:schemeClr>
              </a:solidFill>
            </a:endParaRPr>
          </a:p>
        </p:txBody>
      </p:sp>
      <p:sp>
        <p:nvSpPr>
          <p:cNvPr id="3" name="Tijdelijke aanduiding voor inhoud 2"/>
          <p:cNvSpPr>
            <a:spLocks noGrp="1"/>
          </p:cNvSpPr>
          <p:nvPr>
            <p:ph idx="1"/>
          </p:nvPr>
        </p:nvSpPr>
        <p:spPr>
          <a:xfrm>
            <a:off x="1945437" y="1690687"/>
            <a:ext cx="9454662" cy="4486276"/>
          </a:xfrm>
        </p:spPr>
        <p:txBody>
          <a:bodyPr>
            <a:noAutofit/>
          </a:bodyPr>
          <a:lstStyle/>
          <a:p>
            <a:pPr marL="0" indent="0">
              <a:buNone/>
            </a:pPr>
            <a:r>
              <a:rPr lang="nl-NL" dirty="0"/>
              <a:t>Huurders Ymere Amsterdam (HYA) is de </a:t>
            </a:r>
            <a:r>
              <a:rPr lang="nl-NL" b="1" dirty="0"/>
              <a:t>belangenbehartiger</a:t>
            </a:r>
            <a:r>
              <a:rPr lang="nl-NL" dirty="0"/>
              <a:t> van alle huurders van Ymere in Amsterdam. </a:t>
            </a:r>
            <a:br>
              <a:rPr lang="nl-NL" dirty="0"/>
            </a:br>
            <a:br>
              <a:rPr lang="nl-NL" dirty="0"/>
            </a:br>
            <a:r>
              <a:rPr lang="nl-NL" dirty="0"/>
              <a:t>Wij geven Ymere advies. We ondersteunen bewonerscommissies en stimuleren huurders actief te worden en zich te verenigen. </a:t>
            </a:r>
            <a:br>
              <a:rPr lang="nl-NL" dirty="0"/>
            </a:br>
            <a:br>
              <a:rPr lang="nl-NL" dirty="0"/>
            </a:br>
            <a:r>
              <a:rPr lang="nl-NL" dirty="0"/>
              <a:t>De bewonerscommissies en huurdersverenigingen vormen onze achterban. Samen vormen ze de raad van de stichting. Die raad wordt om advies gevraagd over wat het bestuur van HYA doet en welke standpunten ze inneemt. </a:t>
            </a:r>
            <a:endParaRPr lang="nl-NL" sz="2000" b="1"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411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Wat heeft HYA voor </a:t>
            </a:r>
            <a:r>
              <a:rPr lang="nl-NL" sz="3600" b="1" u="sng" dirty="0">
                <a:solidFill>
                  <a:schemeClr val="tx2">
                    <a:lumMod val="50000"/>
                  </a:schemeClr>
                </a:solidFill>
              </a:rPr>
              <a:t>wettelijke</a:t>
            </a:r>
            <a:r>
              <a:rPr lang="nl-NL" sz="3600" b="1" dirty="0">
                <a:solidFill>
                  <a:schemeClr val="tx2">
                    <a:lumMod val="50000"/>
                  </a:schemeClr>
                </a:solidFill>
              </a:rPr>
              <a:t> rechten?</a:t>
            </a:r>
          </a:p>
        </p:txBody>
      </p:sp>
      <p:sp>
        <p:nvSpPr>
          <p:cNvPr id="3" name="Tijdelijke aanduiding voor inhoud 2"/>
          <p:cNvSpPr>
            <a:spLocks noGrp="1"/>
          </p:cNvSpPr>
          <p:nvPr>
            <p:ph idx="1"/>
          </p:nvPr>
        </p:nvSpPr>
        <p:spPr>
          <a:xfrm>
            <a:off x="1945437" y="1690687"/>
            <a:ext cx="9454662" cy="4486276"/>
          </a:xfrm>
        </p:spPr>
        <p:txBody>
          <a:bodyPr>
            <a:noAutofit/>
          </a:bodyPr>
          <a:lstStyle/>
          <a:p>
            <a:r>
              <a:rPr lang="nl-NL" b="1" dirty="0"/>
              <a:t>Informatierecht:</a:t>
            </a:r>
            <a:r>
              <a:rPr lang="nl-NL" dirty="0"/>
              <a:t> het recht om informatie van de verhuurder te ontvangen, bijvoorbeeld over sloopplannen en onderhoud.</a:t>
            </a:r>
          </a:p>
          <a:p>
            <a:r>
              <a:rPr lang="nl-NL" b="1" dirty="0"/>
              <a:t>Overlegrecht:</a:t>
            </a:r>
            <a:r>
              <a:rPr lang="nl-NL" dirty="0"/>
              <a:t> houdt in dat verhuurders over bepaalde zaken met de huurders moeten overleggen. </a:t>
            </a:r>
          </a:p>
          <a:p>
            <a:r>
              <a:rPr lang="nl-NL" b="1" dirty="0"/>
              <a:t>Adviesrecht:</a:t>
            </a:r>
            <a:r>
              <a:rPr lang="nl-NL" dirty="0"/>
              <a:t> geeft huurders het recht om schriftelijk advies te geven over voorgenomen beleid van een verhuurder.</a:t>
            </a:r>
          </a:p>
          <a:p>
            <a:r>
              <a:rPr lang="nl-NL" b="1" dirty="0"/>
              <a:t>Agenderingsrecht:</a:t>
            </a:r>
            <a:r>
              <a:rPr lang="nl-NL" dirty="0"/>
              <a:t> hiermee kunnen huurders onderwerpen op de overlegagenda zetten.</a:t>
            </a:r>
          </a:p>
          <a:p>
            <a:r>
              <a:rPr lang="nl-NL" b="1" dirty="0"/>
              <a:t>Instemmingsrecht:</a:t>
            </a:r>
            <a:r>
              <a:rPr lang="nl-NL" dirty="0"/>
              <a:t> een verhuurder heeft voorafgaand toestemming nodig van de huurdersorganisatie bij wijzigingen van het servicekostenbeleid</a:t>
            </a:r>
          </a:p>
          <a:p>
            <a:r>
              <a:rPr lang="nl-NL" dirty="0"/>
              <a:t>.</a:t>
            </a:r>
          </a:p>
          <a:p>
            <a:pPr marL="0" indent="0">
              <a:buNone/>
            </a:pPr>
            <a:endParaRPr lang="nl-NL" sz="2000" b="1"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85893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988</Words>
  <Application>Microsoft Office PowerPoint</Application>
  <PresentationFormat>Breedbeeld</PresentationFormat>
  <Paragraphs>79</Paragraphs>
  <Slides>15</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Kantoorthema</vt:lpstr>
      <vt:lpstr>HYA, een betrokken en energieke huurders-organisatie </vt:lpstr>
      <vt:lpstr>HYA in snelle cijfers</vt:lpstr>
      <vt:lpstr>De mensen bij HYA</vt:lpstr>
      <vt:lpstr>HYA: een betrokken vrijwilligersorganisatie</vt:lpstr>
      <vt:lpstr>HYA in de Amsterdamse huurderswereld</vt:lpstr>
      <vt:lpstr>Huurdersparticipatie</vt:lpstr>
      <vt:lpstr>Bewonerscommissies</vt:lpstr>
      <vt:lpstr>Huurdersorganisatie HYA (wij dus )</vt:lpstr>
      <vt:lpstr>Wat heeft HYA voor wettelijke rechten?</vt:lpstr>
      <vt:lpstr>Wat doet HYA?</vt:lpstr>
      <vt:lpstr>En nog meer!</vt:lpstr>
      <vt:lpstr>HYA en klantencontactcentrum: samenwerking</vt:lpstr>
      <vt:lpstr>Weet ons te vinden! En verwijs gerust door!</vt:lpstr>
      <vt:lpstr>HYA beveelt aan (nav ons Zwartboek)</vt:lpstr>
      <vt:lpstr>Vragen?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Zeggenschap voor huurders in gemengde complexen</dc:title>
  <dc:creator>Pleuni Koopman</dc:creator>
  <cp:lastModifiedBy>Pleuni Koopman</cp:lastModifiedBy>
  <cp:revision>60</cp:revision>
  <dcterms:created xsi:type="dcterms:W3CDTF">2020-02-05T14:19:28Z</dcterms:created>
  <dcterms:modified xsi:type="dcterms:W3CDTF">2022-06-30T08:31:56Z</dcterms:modified>
</cp:coreProperties>
</file>