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8" r:id="rId3"/>
    <p:sldId id="296" r:id="rId4"/>
    <p:sldId id="324" r:id="rId5"/>
    <p:sldId id="295" r:id="rId6"/>
    <p:sldId id="322" r:id="rId7"/>
    <p:sldId id="297" r:id="rId8"/>
    <p:sldId id="323" r:id="rId9"/>
    <p:sldId id="321" r:id="rId10"/>
    <p:sldId id="317" r:id="rId11"/>
    <p:sldId id="299" r:id="rId12"/>
    <p:sldId id="300" r:id="rId13"/>
    <p:sldId id="325" r:id="rId14"/>
    <p:sldId id="31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C3B64-50E4-4070-B3AB-1433508B4EF5}" v="11" dt="2024-09-12T08:00:44.55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2" autoAdjust="0"/>
    <p:restoredTop sz="76996" autoAdjust="0"/>
  </p:normalViewPr>
  <p:slideViewPr>
    <p:cSldViewPr snapToGrid="0">
      <p:cViewPr varScale="1">
        <p:scale>
          <a:sx n="54" d="100"/>
          <a:sy n="54" d="100"/>
        </p:scale>
        <p:origin x="60" y="147"/>
      </p:cViewPr>
      <p:guideLst>
        <p:guide orient="horz" pos="2160"/>
        <p:guide pos="3840"/>
      </p:guideLst>
    </p:cSldViewPr>
  </p:slideViewPr>
  <p:outlineViewPr>
    <p:cViewPr>
      <p:scale>
        <a:sx n="33" d="100"/>
        <a:sy n="33" d="100"/>
      </p:scale>
      <p:origin x="0" y="570"/>
    </p:cViewPr>
  </p:outlineViewPr>
  <p:notesTextViewPr>
    <p:cViewPr>
      <p:scale>
        <a:sx n="1" d="1"/>
        <a:sy n="1" d="1"/>
      </p:scale>
      <p:origin x="0" y="0"/>
    </p:cViewPr>
  </p:notesTextViewPr>
  <p:notesViewPr>
    <p:cSldViewPr snapToGrid="0">
      <p:cViewPr varScale="1">
        <p:scale>
          <a:sx n="74" d="100"/>
          <a:sy n="74" d="100"/>
        </p:scale>
        <p:origin x="-26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7D712-F47C-4DDB-AAE6-0860E68963CD}" type="datetimeFigureOut">
              <a:rPr lang="nl-NL" smtClean="0"/>
              <a:t>12-9-2024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B67DF4-DFFB-457B-8E6C-C0552562FDB8}" type="slidenum">
              <a:rPr lang="nl-NL" smtClean="0"/>
              <a:t>‹nr.›</a:t>
            </a:fld>
            <a:endParaRPr lang="nl-NL"/>
          </a:p>
        </p:txBody>
      </p:sp>
    </p:spTree>
    <p:extLst>
      <p:ext uri="{BB962C8B-B14F-4D97-AF65-F5344CB8AC3E}">
        <p14:creationId xmlns:p14="http://schemas.microsoft.com/office/powerpoint/2010/main" val="1111575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D8796-DEBB-47DF-B157-47358699A7F9}" type="datetimeFigureOut">
              <a:rPr lang="nl-NL" smtClean="0"/>
              <a:t>12-9-2024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44DB8-D00E-424B-94D4-C9223C24596C}" type="slidenum">
              <a:rPr lang="nl-NL" smtClean="0"/>
              <a:t>‹nr.›</a:t>
            </a:fld>
            <a:endParaRPr lang="nl-NL"/>
          </a:p>
        </p:txBody>
      </p:sp>
    </p:spTree>
    <p:extLst>
      <p:ext uri="{BB962C8B-B14F-4D97-AF65-F5344CB8AC3E}">
        <p14:creationId xmlns:p14="http://schemas.microsoft.com/office/powerpoint/2010/main" val="22495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a:t>
            </a:fld>
            <a:endParaRPr lang="nl-NL"/>
          </a:p>
        </p:txBody>
      </p:sp>
    </p:spTree>
    <p:extLst>
      <p:ext uri="{BB962C8B-B14F-4D97-AF65-F5344CB8AC3E}">
        <p14:creationId xmlns:p14="http://schemas.microsoft.com/office/powerpoint/2010/main" val="18343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10</a:t>
            </a:fld>
            <a:endParaRPr lang="nl-NL"/>
          </a:p>
        </p:txBody>
      </p:sp>
    </p:spTree>
    <p:extLst>
      <p:ext uri="{BB962C8B-B14F-4D97-AF65-F5344CB8AC3E}">
        <p14:creationId xmlns:p14="http://schemas.microsoft.com/office/powerpoint/2010/main" val="411702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11</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12</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13</a:t>
            </a:fld>
            <a:endParaRPr lang="nl-NL"/>
          </a:p>
        </p:txBody>
      </p:sp>
    </p:spTree>
    <p:extLst>
      <p:ext uri="{BB962C8B-B14F-4D97-AF65-F5344CB8AC3E}">
        <p14:creationId xmlns:p14="http://schemas.microsoft.com/office/powerpoint/2010/main" val="282655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14</a:t>
            </a:fld>
            <a:endParaRPr lang="nl-NL"/>
          </a:p>
        </p:txBody>
      </p:sp>
    </p:spTree>
    <p:extLst>
      <p:ext uri="{BB962C8B-B14F-4D97-AF65-F5344CB8AC3E}">
        <p14:creationId xmlns:p14="http://schemas.microsoft.com/office/powerpoint/2010/main" val="25797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snel door heen lopen</a:t>
            </a: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2</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HYA heeft een groot bestuur van </a:t>
            </a:r>
            <a:r>
              <a:rPr lang="nl-NL" sz="1200" kern="1200">
                <a:solidFill>
                  <a:schemeClr val="tx1"/>
                </a:solidFill>
                <a:effectLst/>
                <a:latin typeface="+mn-lt"/>
                <a:ea typeface="+mn-ea"/>
                <a:cs typeface="+mn-cs"/>
              </a:rPr>
              <a:t>16 leden (met Weesp). </a:t>
            </a:r>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3</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4</a:t>
            </a:fld>
            <a:endParaRPr lang="nl-NL"/>
          </a:p>
        </p:txBody>
      </p:sp>
    </p:spTree>
    <p:extLst>
      <p:ext uri="{BB962C8B-B14F-4D97-AF65-F5344CB8AC3E}">
        <p14:creationId xmlns:p14="http://schemas.microsoft.com/office/powerpoint/2010/main" val="94877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geven…</a:t>
            </a: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5</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6</a:t>
            </a:fld>
            <a:endParaRPr lang="nl-NL"/>
          </a:p>
        </p:txBody>
      </p:sp>
    </p:spTree>
    <p:extLst>
      <p:ext uri="{BB962C8B-B14F-4D97-AF65-F5344CB8AC3E}">
        <p14:creationId xmlns:p14="http://schemas.microsoft.com/office/powerpoint/2010/main" val="312873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7</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8</a:t>
            </a:fld>
            <a:endParaRPr lang="nl-NL"/>
          </a:p>
        </p:txBody>
      </p:sp>
    </p:spTree>
    <p:extLst>
      <p:ext uri="{BB962C8B-B14F-4D97-AF65-F5344CB8AC3E}">
        <p14:creationId xmlns:p14="http://schemas.microsoft.com/office/powerpoint/2010/main" val="127443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kort doorheen gaan</a:t>
            </a: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9</a:t>
            </a:fld>
            <a:endParaRPr lang="nl-NL"/>
          </a:p>
        </p:txBody>
      </p:sp>
    </p:spTree>
    <p:extLst>
      <p:ext uri="{BB962C8B-B14F-4D97-AF65-F5344CB8AC3E}">
        <p14:creationId xmlns:p14="http://schemas.microsoft.com/office/powerpoint/2010/main" val="95968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12-9-2024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1893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12-9-2024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6568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12-9-2024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66068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12-9-2024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82321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12-9-2024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48841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12-9-2024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24528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613011B-E1BF-40F1-A0EA-232C5D89081F}" type="datetimeFigureOut">
              <a:rPr lang="nl-NL" smtClean="0"/>
              <a:t>12-9-2024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9160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613011B-E1BF-40F1-A0EA-232C5D89081F}" type="datetimeFigureOut">
              <a:rPr lang="nl-NL" smtClean="0"/>
              <a:t>12-9-2024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9570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13011B-E1BF-40F1-A0EA-232C5D89081F}" type="datetimeFigureOut">
              <a:rPr lang="nl-NL" smtClean="0"/>
              <a:t>12-9-2024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9921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12-9-2024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6068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12-9-2024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3670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3011B-E1BF-40F1-A0EA-232C5D89081F}" type="datetimeFigureOut">
              <a:rPr lang="nl-NL" smtClean="0"/>
              <a:t>12-9-2024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A5525-F296-419B-81BE-C07C63F058CC}" type="slidenum">
              <a:rPr lang="nl-NL" smtClean="0"/>
              <a:t>‹nr.›</a:t>
            </a:fld>
            <a:endParaRPr lang="nl-NL"/>
          </a:p>
        </p:txBody>
      </p:sp>
    </p:spTree>
    <p:extLst>
      <p:ext uri="{BB962C8B-B14F-4D97-AF65-F5344CB8AC3E}">
        <p14:creationId xmlns:p14="http://schemas.microsoft.com/office/powerpoint/2010/main" val="194514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ww.hya.n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dirty="0">
                <a:solidFill>
                  <a:srgbClr val="FFFFFF"/>
                </a:solidFill>
              </a:rPr>
              <a:t>HYA:</a:t>
            </a:r>
            <a:br>
              <a:rPr lang="en-US" sz="4800" b="1" dirty="0">
                <a:solidFill>
                  <a:srgbClr val="FFFFFF"/>
                </a:solidFill>
              </a:rPr>
            </a:br>
            <a:r>
              <a:rPr lang="en-US" sz="4800" b="1" dirty="0" err="1">
                <a:solidFill>
                  <a:srgbClr val="FFFFFF"/>
                </a:solidFill>
              </a:rPr>
              <a:t>een</a:t>
            </a:r>
            <a:r>
              <a:rPr lang="en-US" sz="4800" b="1" dirty="0">
                <a:solidFill>
                  <a:srgbClr val="FFFFFF"/>
                </a:solidFill>
              </a:rPr>
              <a:t> </a:t>
            </a:r>
            <a:r>
              <a:rPr lang="en-US" sz="4800" b="1" dirty="0" err="1">
                <a:solidFill>
                  <a:srgbClr val="FFFFFF"/>
                </a:solidFill>
              </a:rPr>
              <a:t>betrokken</a:t>
            </a:r>
            <a:r>
              <a:rPr lang="en-US" sz="4800" b="1" dirty="0">
                <a:solidFill>
                  <a:srgbClr val="FFFFFF"/>
                </a:solidFill>
              </a:rPr>
              <a:t> </a:t>
            </a:r>
            <a:br>
              <a:rPr lang="en-US" sz="4800" b="1" dirty="0">
                <a:solidFill>
                  <a:srgbClr val="FFFFFF"/>
                </a:solidFill>
              </a:rPr>
            </a:br>
            <a:r>
              <a:rPr lang="en-US" sz="4800" b="1" dirty="0" err="1">
                <a:solidFill>
                  <a:srgbClr val="FFFFFF"/>
                </a:solidFill>
              </a:rPr>
              <a:t>en</a:t>
            </a:r>
            <a:r>
              <a:rPr lang="en-US" sz="4800" b="1" dirty="0">
                <a:solidFill>
                  <a:srgbClr val="FFFFFF"/>
                </a:solidFill>
              </a:rPr>
              <a:t> </a:t>
            </a:r>
            <a:r>
              <a:rPr lang="en-US" sz="4800" b="1" dirty="0" err="1">
                <a:solidFill>
                  <a:srgbClr val="FFFFFF"/>
                </a:solidFill>
              </a:rPr>
              <a:t>energieke</a:t>
            </a:r>
            <a:r>
              <a:rPr lang="en-US" sz="4800" b="1" dirty="0">
                <a:solidFill>
                  <a:srgbClr val="FFFFFF"/>
                </a:solidFill>
              </a:rPr>
              <a:t> </a:t>
            </a:r>
            <a:r>
              <a:rPr lang="en-US" sz="4800" b="1" dirty="0" err="1">
                <a:solidFill>
                  <a:srgbClr val="FFFFFF"/>
                </a:solidFill>
              </a:rPr>
              <a:t>huurders-organisatie</a:t>
            </a:r>
            <a:r>
              <a:rPr lang="en-US" sz="4800" b="1" dirty="0">
                <a:solidFill>
                  <a:srgbClr val="FFFFFF"/>
                </a:solidFill>
              </a:rPr>
              <a:t> </a:t>
            </a:r>
            <a:endParaRPr lang="en-US" sz="4800" b="1" kern="1200" dirty="0">
              <a:solidFill>
                <a:srgbClr val="FFFFFF"/>
              </a:solidFill>
              <a:latin typeface="+mj-lt"/>
              <a:ea typeface="+mj-ea"/>
              <a:cs typeface="+mj-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69791" y="131064"/>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91623" y="2942805"/>
            <a:ext cx="7260868" cy="2762670"/>
          </a:xfrm>
          <a:prstGeom prst="rect">
            <a:avLst/>
          </a:prstGeom>
        </p:spPr>
      </p:pic>
    </p:spTree>
    <p:extLst>
      <p:ext uri="{BB962C8B-B14F-4D97-AF65-F5344CB8AC3E}">
        <p14:creationId xmlns:p14="http://schemas.microsoft.com/office/powerpoint/2010/main" val="19804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doet HYA?</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Overleg met Ymere </a:t>
            </a:r>
            <a:br>
              <a:rPr lang="nl-NL" dirty="0"/>
            </a:br>
            <a:r>
              <a:rPr lang="nl-NL" dirty="0"/>
              <a:t>HYA overlegt elke drie maanden met het Amsterdamse regiomanagement van Ymere. </a:t>
            </a:r>
          </a:p>
          <a:p>
            <a:r>
              <a:rPr lang="nl-NL" b="1" dirty="0"/>
              <a:t>Advies aan Ymere</a:t>
            </a:r>
            <a:br>
              <a:rPr lang="nl-NL" b="1" dirty="0"/>
            </a:br>
            <a:r>
              <a:rPr lang="nl-NL" dirty="0"/>
              <a:t>HYA geeft gevraagd en ongevraagd advies aan het regiomanagement van de corporatie op beleidsniveau.</a:t>
            </a:r>
          </a:p>
          <a:p>
            <a:r>
              <a:rPr lang="nl-NL" b="1" dirty="0"/>
              <a:t>Bijeenkomsten</a:t>
            </a:r>
            <a:br>
              <a:rPr lang="nl-NL" b="1" dirty="0"/>
            </a:br>
            <a:r>
              <a:rPr lang="nl-NL" dirty="0"/>
              <a:t>We organiseren bijeenkomsten voor bewonerscommissies. Denk aan themabijeenkomsten over gemengde complexen, wonen &amp; zorg of over de prestatieafspraken.</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1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En nog meer!</a:t>
            </a:r>
          </a:p>
        </p:txBody>
      </p:sp>
      <p:sp>
        <p:nvSpPr>
          <p:cNvPr id="3" name="Tijdelijke aanduiding voor inhoud 2"/>
          <p:cNvSpPr>
            <a:spLocks noGrp="1"/>
          </p:cNvSpPr>
          <p:nvPr>
            <p:ph idx="1"/>
          </p:nvPr>
        </p:nvSpPr>
        <p:spPr>
          <a:xfrm>
            <a:off x="1945437" y="1434745"/>
            <a:ext cx="9514060" cy="5058130"/>
          </a:xfrm>
        </p:spPr>
        <p:txBody>
          <a:bodyPr>
            <a:noAutofit/>
          </a:bodyPr>
          <a:lstStyle/>
          <a:p>
            <a:r>
              <a:rPr lang="nl-NL" b="1" dirty="0"/>
              <a:t>Steun voor huurders</a:t>
            </a:r>
            <a:endParaRPr lang="nl-NL" dirty="0"/>
          </a:p>
          <a:p>
            <a:pPr marL="0" indent="0">
              <a:buNone/>
            </a:pPr>
            <a:r>
              <a:rPr lang="nl-NL" sz="2600" dirty="0"/>
              <a:t>HYA luistert naar huurders, verzamelt hun klachten en geeft die gebundeld door aan Ymere. Én we volgen wat Ymere ermee doet.</a:t>
            </a:r>
          </a:p>
          <a:p>
            <a:r>
              <a:rPr lang="nl-NL" b="1" dirty="0"/>
              <a:t>Bewonerscommissies</a:t>
            </a:r>
          </a:p>
          <a:p>
            <a:pPr marL="0" indent="0">
              <a:buNone/>
            </a:pPr>
            <a:r>
              <a:rPr lang="nl-NL" sz="2600" dirty="0"/>
              <a:t>Wij steunen huurders die een bewonerscommissie willen oprichten, zodat ze meer inspraak en rechten krijgen. We helpen de bewonerscommissies die er al zijn. Bewonerscommissies ontvangen onder meer een financiële bijdrage van HYA en kunnen met al hun vragen bij ons terecht.</a:t>
            </a:r>
          </a:p>
          <a:p>
            <a:r>
              <a:rPr lang="nl-NL" b="1" dirty="0"/>
              <a:t>Cursussen</a:t>
            </a:r>
          </a:p>
          <a:p>
            <a:pPr marL="0" indent="0">
              <a:buNone/>
            </a:pPr>
            <a:r>
              <a:rPr lang="nl-NL" sz="2600" dirty="0"/>
              <a:t>Bewonerscommissies kunnen </a:t>
            </a:r>
            <a:r>
              <a:rPr lang="nl-NL" sz="2600"/>
              <a:t>gratis de cursussen </a:t>
            </a:r>
            <a:r>
              <a:rPr lang="nl-NL" sz="2600" dirty="0"/>
              <a:t>volgen die HYA aanbiedt. </a:t>
            </a:r>
            <a:br>
              <a:rPr lang="nl-NL" sz="2600" dirty="0"/>
            </a:br>
            <a:br>
              <a:rPr lang="nl-NL" sz="2600" dirty="0"/>
            </a:br>
            <a:br>
              <a:rPr lang="nl-NL" sz="2600" b="1" dirty="0"/>
            </a:br>
            <a:endParaRPr lang="nl-NL" sz="2600" dirty="0"/>
          </a:p>
          <a:p>
            <a:endParaRPr lang="nl-NL" sz="2400" dirty="0"/>
          </a:p>
          <a:p>
            <a:pPr marL="0" indent="0">
              <a:buNone/>
            </a:pPr>
            <a:endParaRPr lang="nl-NL"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76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HYA en Ymere: samenwerking</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dirty="0"/>
              <a:t>Wij geloven in </a:t>
            </a:r>
            <a:r>
              <a:rPr lang="nl-NL" dirty="0">
                <a:solidFill>
                  <a:srgbClr val="FF0000"/>
                </a:solidFill>
              </a:rPr>
              <a:t>goede samenwerking </a:t>
            </a:r>
            <a:r>
              <a:rPr lang="nl-NL" dirty="0"/>
              <a:t>en vinden het belangrijk dat u ons kent! Zodat u weet dat HYA bestaat en dat u naar ons kunt doorverwijzen. Bijvoorbeeld een aantal voorbeelden wanneer u naar HYA kunt doorverwijzen: </a:t>
            </a:r>
          </a:p>
          <a:p>
            <a:r>
              <a:rPr lang="nl-NL" dirty="0"/>
              <a:t>Als een huurder zich wil verenigen / contact zoekt met andere huurders of een bewonerscommissie wil opzetten.</a:t>
            </a:r>
          </a:p>
          <a:p>
            <a:r>
              <a:rPr lang="nl-NL" dirty="0"/>
              <a:t>Als een huurder geen gehoor vindt bij Ymere. Als zijn of haar klacht niet opgelost kan worden.</a:t>
            </a:r>
          </a:p>
          <a:p>
            <a:r>
              <a:rPr lang="nl-NL" dirty="0"/>
              <a:t>Als een huurder meer informatie zoekt over participatie</a:t>
            </a:r>
            <a:r>
              <a:rPr lang="nl-NL" b="1" dirty="0"/>
              <a:t>.</a:t>
            </a:r>
          </a:p>
          <a:p>
            <a:pPr marL="0" indent="0">
              <a:buNone/>
            </a:pPr>
            <a:br>
              <a:rPr lang="nl-NL" dirty="0"/>
            </a:b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38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Weet ons te vinden! En verwijs gerust door!</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dirty="0"/>
              <a:t>We doen ons best om een goede actuele website te hebben. Ook onze contactgegevens zijn te vinden op </a:t>
            </a:r>
            <a:r>
              <a:rPr lang="nl-NL"/>
              <a:t>de website.</a:t>
            </a:r>
            <a:endParaRPr lang="nl-NL" dirty="0"/>
          </a:p>
          <a:p>
            <a:pPr marL="0" indent="0">
              <a:buNone/>
            </a:pPr>
            <a:endParaRPr lang="nl-NL" b="1" dirty="0"/>
          </a:p>
          <a:p>
            <a:pPr marL="0" indent="0">
              <a:buNone/>
            </a:pPr>
            <a:r>
              <a:rPr lang="nl-NL" b="1" dirty="0"/>
              <a:t>Verwijs dus gerust door naar </a:t>
            </a:r>
            <a:r>
              <a:rPr lang="nl-NL" b="1" dirty="0">
                <a:hlinkClick r:id="rId3"/>
              </a:rPr>
              <a:t>www.hya.nl</a:t>
            </a:r>
            <a:r>
              <a:rPr lang="nl-NL" b="1" dirty="0"/>
              <a:t> </a:t>
            </a:r>
          </a:p>
          <a:p>
            <a:pPr marL="0" indent="0">
              <a:buNone/>
            </a:pPr>
            <a:br>
              <a:rPr lang="nl-NL" dirty="0"/>
            </a:br>
            <a:br>
              <a:rPr lang="nl-NL" dirty="0"/>
            </a:br>
            <a:endParaRPr lang="nl-NL" dirty="0"/>
          </a:p>
        </p:txBody>
      </p:sp>
      <p:pic>
        <p:nvPicPr>
          <p:cNvPr id="4" name="Afbeelding 3"/>
          <p:cNvPicPr>
            <a:picLocks noChangeAspect="1"/>
          </p:cNvPicPr>
          <p:nvPr/>
        </p:nvPicPr>
        <p:blipFill>
          <a:blip r:embed="rId4"/>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0" y="-3722688"/>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84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kern="1200" dirty="0" err="1">
                <a:solidFill>
                  <a:srgbClr val="FFFFFF"/>
                </a:solidFill>
                <a:latin typeface="+mj-lt"/>
                <a:ea typeface="+mj-ea"/>
                <a:cs typeface="+mj-cs"/>
              </a:rPr>
              <a:t>Vragen</a:t>
            </a:r>
            <a:r>
              <a:rPr lang="en-US" sz="4800" b="1" kern="1200" dirty="0">
                <a:solidFill>
                  <a:srgbClr val="FFFFFF"/>
                </a:solidFill>
                <a:latin typeface="+mj-lt"/>
                <a:ea typeface="+mj-ea"/>
                <a:cs typeface="+mj-cs"/>
              </a:rPr>
              <a:t>?</a:t>
            </a:r>
            <a:br>
              <a:rPr lang="en-US" sz="4800" b="1" kern="1200" dirty="0">
                <a:solidFill>
                  <a:srgbClr val="FFFFFF"/>
                </a:solidFill>
                <a:latin typeface="+mj-lt"/>
                <a:ea typeface="+mj-ea"/>
                <a:cs typeface="+mj-cs"/>
              </a:rPr>
            </a:br>
            <a:endParaRPr lang="en-US" sz="4800" b="1" kern="1200" dirty="0">
              <a:solidFill>
                <a:srgbClr val="FFFFFF"/>
              </a:solidFill>
              <a:latin typeface="+mj-lt"/>
              <a:ea typeface="+mj-ea"/>
              <a:cs typeface="+mj-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51503" y="3048"/>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94234" y="874183"/>
            <a:ext cx="3832225" cy="5109633"/>
          </a:xfrm>
          <a:prstGeom prst="rect">
            <a:avLst/>
          </a:prstGeom>
        </p:spPr>
      </p:pic>
    </p:spTree>
    <p:extLst>
      <p:ext uri="{BB962C8B-B14F-4D97-AF65-F5344CB8AC3E}">
        <p14:creationId xmlns:p14="http://schemas.microsoft.com/office/powerpoint/2010/main" val="271404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in snelle cijfers</a:t>
            </a:r>
          </a:p>
        </p:txBody>
      </p:sp>
      <p:sp>
        <p:nvSpPr>
          <p:cNvPr id="3" name="Tijdelijke aanduiding voor inhoud 2"/>
          <p:cNvSpPr>
            <a:spLocks noGrp="1"/>
          </p:cNvSpPr>
          <p:nvPr>
            <p:ph idx="1"/>
          </p:nvPr>
        </p:nvSpPr>
        <p:spPr>
          <a:xfrm>
            <a:off x="1945437" y="1690687"/>
            <a:ext cx="9672822" cy="4486276"/>
          </a:xfrm>
        </p:spPr>
        <p:txBody>
          <a:bodyPr>
            <a:noAutofit/>
          </a:bodyPr>
          <a:lstStyle/>
          <a:p>
            <a:pPr marL="0" indent="0">
              <a:buNone/>
            </a:pPr>
            <a:r>
              <a:rPr lang="nl-NL" sz="2400" dirty="0"/>
              <a:t>Aantal bestuursleden: </a:t>
            </a:r>
            <a:r>
              <a:rPr lang="nl-NL" sz="3600" dirty="0"/>
              <a:t>12</a:t>
            </a:r>
            <a:r>
              <a:rPr lang="nl-NL" sz="2400" dirty="0"/>
              <a:t>		</a:t>
            </a:r>
          </a:p>
          <a:p>
            <a:pPr marL="0" indent="0">
              <a:buNone/>
            </a:pPr>
            <a:r>
              <a:rPr lang="nl-NL" sz="2400" dirty="0"/>
              <a:t>Aantal Dagelijks Bestuursleden: </a:t>
            </a:r>
            <a:r>
              <a:rPr lang="nl-NL" sz="3600" dirty="0"/>
              <a:t>4</a:t>
            </a:r>
            <a:br>
              <a:rPr lang="nl-NL" sz="3600" dirty="0"/>
            </a:br>
            <a:r>
              <a:rPr lang="nl-NL" sz="2400" dirty="0"/>
              <a:t>Ondersteuning: </a:t>
            </a:r>
            <a:r>
              <a:rPr lang="nl-NL" sz="3600" dirty="0"/>
              <a:t>2 </a:t>
            </a:r>
            <a:r>
              <a:rPr lang="nl-NL" sz="2400" dirty="0"/>
              <a:t>adviseurs en </a:t>
            </a:r>
            <a:r>
              <a:rPr lang="nl-NL" sz="3600" dirty="0"/>
              <a:t>1</a:t>
            </a:r>
            <a:r>
              <a:rPr lang="nl-NL" sz="2400" dirty="0"/>
              <a:t> office manager</a:t>
            </a:r>
          </a:p>
          <a:p>
            <a:pPr marL="0" indent="0">
              <a:buNone/>
            </a:pPr>
            <a:r>
              <a:rPr lang="nl-NL" sz="2400" dirty="0"/>
              <a:t>Aantal Bewonerscommissies: </a:t>
            </a:r>
            <a:r>
              <a:rPr lang="nl-NL" sz="3600" dirty="0"/>
              <a:t>152</a:t>
            </a:r>
          </a:p>
          <a:p>
            <a:pPr marL="0" indent="0">
              <a:buNone/>
            </a:pPr>
            <a:r>
              <a:rPr lang="nl-NL" sz="2400" dirty="0"/>
              <a:t>Vergaderfrequentie</a:t>
            </a:r>
            <a:r>
              <a:rPr lang="nl-NL" sz="1800" dirty="0"/>
              <a:t>: </a:t>
            </a:r>
            <a:r>
              <a:rPr lang="nl-NL" sz="2000" dirty="0"/>
              <a:t>6 wekelijks AB, 6 wekelijk DB, 4 keer per jaar Stedelijk Overleg met Regiomanagement, 3 keer per jaar Bewonerscontactavond, 3 keer per jaar Stichtingsraad, 1 excursie met BC-leden, 1 nieuwjaarreceptie, 3,5 beleidsdagen met bestuur </a:t>
            </a:r>
            <a:br>
              <a:rPr lang="nl-NL" sz="2400" dirty="0"/>
            </a:br>
            <a:r>
              <a:rPr lang="nl-NL" sz="2400" dirty="0"/>
              <a:t>= minimaal </a:t>
            </a:r>
            <a:r>
              <a:rPr lang="nl-NL" sz="3600" dirty="0"/>
              <a:t>30</a:t>
            </a:r>
            <a:r>
              <a:rPr lang="nl-NL" sz="2400" dirty="0"/>
              <a:t> samenkomsten per jaar (alleen intern HYA/Ymere)</a:t>
            </a:r>
          </a:p>
          <a:p>
            <a:pPr marL="0" indent="0">
              <a:buNone/>
            </a:pPr>
            <a:r>
              <a:rPr lang="nl-NL" sz="2400" dirty="0"/>
              <a:t>Nieuwsbrieven per jaar: </a:t>
            </a:r>
            <a:r>
              <a:rPr lang="nl-NL" sz="3600" dirty="0"/>
              <a:t>4</a:t>
            </a:r>
            <a:br>
              <a:rPr lang="nl-NL" sz="2400" dirty="0"/>
            </a:br>
            <a:r>
              <a:rPr lang="nl-NL" sz="2400" dirty="0"/>
              <a:t>Actieve websitegebruikers per jaar:  </a:t>
            </a:r>
            <a:r>
              <a:rPr lang="nl-NL" sz="3600" dirty="0"/>
              <a:t>16.000</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1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De mensen van HYA</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A19F0B79-D07E-4DBE-9F1D-66F797EE9B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210" b="14099"/>
          <a:stretch/>
        </p:blipFill>
        <p:spPr>
          <a:xfrm>
            <a:off x="1495414" y="1434745"/>
            <a:ext cx="11011922" cy="5415559"/>
          </a:xfrm>
          <a:prstGeom prst="rect">
            <a:avLst/>
          </a:prstGeom>
        </p:spPr>
      </p:pic>
    </p:spTree>
    <p:extLst>
      <p:ext uri="{BB962C8B-B14F-4D97-AF65-F5344CB8AC3E}">
        <p14:creationId xmlns:p14="http://schemas.microsoft.com/office/powerpoint/2010/main" val="83629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een betrokken vrijwilligersorganisatie</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b="1" dirty="0"/>
              <a:t>Wij zijn </a:t>
            </a:r>
            <a:r>
              <a:rPr lang="nl-NL" dirty="0"/>
              <a:t>een stichting met een bestuur van vrijwilligers met professionele ondersteuning. </a:t>
            </a:r>
            <a:br>
              <a:rPr lang="nl-NL" dirty="0"/>
            </a:br>
            <a:br>
              <a:rPr lang="nl-NL" dirty="0"/>
            </a:br>
            <a:r>
              <a:rPr lang="nl-NL" b="1" dirty="0"/>
              <a:t>Onze doelen zijn </a:t>
            </a:r>
            <a:r>
              <a:rPr lang="nl-NL" dirty="0"/>
              <a:t>het ondersteunen van bewonerscommissies en het stimuleren van huurders om actief te worden en zich te verenigen. En het verbeteren van het beleid van Ymere door het huurdersstandpunt in te brengen.</a:t>
            </a:r>
          </a:p>
          <a:p>
            <a:pPr marL="0" indent="0">
              <a:buNone/>
            </a:pPr>
            <a:endParaRPr lang="nl-NL" dirty="0"/>
          </a:p>
          <a:p>
            <a:pPr marL="0" indent="0">
              <a:buNone/>
            </a:pPr>
            <a:r>
              <a:rPr lang="nl-NL" b="1" dirty="0"/>
              <a:t>Want</a:t>
            </a:r>
            <a:r>
              <a:rPr lang="nl-NL" dirty="0"/>
              <a:t> samen bereiken we meer!</a:t>
            </a:r>
          </a:p>
          <a:p>
            <a:pPr marL="0" indent="0">
              <a:buNone/>
            </a:pP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79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HYA in de Amsterdamse huurderswereld</a:t>
            </a:r>
            <a:endParaRPr lang="nl-NL" sz="3600" b="1" dirty="0">
              <a:solidFill>
                <a:schemeClr val="tx2">
                  <a:lumMod val="50000"/>
                </a:schemeClr>
              </a:solidFill>
            </a:endParaRP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ijdelijke aanduiding voor inhoud 7">
            <a:extLst>
              <a:ext uri="{FF2B5EF4-FFF2-40B4-BE49-F238E27FC236}">
                <a16:creationId xmlns:a16="http://schemas.microsoft.com/office/drawing/2014/main" id="{2052B3CA-4014-46C7-BF49-0E47A72A4B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48" t="6853" r="5249" b="10318"/>
          <a:stretch/>
        </p:blipFill>
        <p:spPr>
          <a:xfrm>
            <a:off x="1588595" y="1287379"/>
            <a:ext cx="9155605" cy="5570620"/>
          </a:xfrm>
          <a:prstGeom prst="rect">
            <a:avLst/>
          </a:prstGeom>
        </p:spPr>
      </p:pic>
    </p:spTree>
    <p:extLst>
      <p:ext uri="{BB962C8B-B14F-4D97-AF65-F5344CB8AC3E}">
        <p14:creationId xmlns:p14="http://schemas.microsoft.com/office/powerpoint/2010/main" val="258141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Huurdersparticipatie</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dirty="0"/>
              <a:t>Huurdersparticipatie is het betrekken van huurders bij het werk en de plannen van de corporatie. </a:t>
            </a:r>
          </a:p>
          <a:p>
            <a:r>
              <a:rPr lang="nl-NL" dirty="0"/>
              <a:t>Huurders weten als geen ander wat er leeft in de wijken en woningen. Zij zijn ervaringsdeskundige.</a:t>
            </a:r>
          </a:p>
          <a:p>
            <a:r>
              <a:rPr lang="nl-NL" dirty="0"/>
              <a:t>Daarnaast voelen huurders zich meer betrokken en wonen ze prettiger als ze mogen meepraten over hun complex/wijk. </a:t>
            </a:r>
          </a:p>
          <a:p>
            <a:r>
              <a:rPr lang="nl-NL" dirty="0"/>
              <a:t>Huurdersparticipatie kan op verschillende manieren. Wij gaan nu in op 2 zaken: bewonerscommissies en de huurdersorganisatie</a:t>
            </a:r>
            <a:endParaRPr lang="nl-NL" sz="2000"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34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Bewonerscommissies</a:t>
            </a:r>
          </a:p>
        </p:txBody>
      </p:sp>
      <p:sp>
        <p:nvSpPr>
          <p:cNvPr id="3" name="Tijdelijke aanduiding voor inhoud 2"/>
          <p:cNvSpPr>
            <a:spLocks noGrp="1"/>
          </p:cNvSpPr>
          <p:nvPr>
            <p:ph idx="1"/>
          </p:nvPr>
        </p:nvSpPr>
        <p:spPr>
          <a:xfrm>
            <a:off x="1890944" y="1434745"/>
            <a:ext cx="9509155" cy="4742218"/>
          </a:xfrm>
        </p:spPr>
        <p:txBody>
          <a:bodyPr>
            <a:noAutofit/>
          </a:bodyPr>
          <a:lstStyle/>
          <a:p>
            <a:r>
              <a:rPr lang="nl-NL" b="1" dirty="0"/>
              <a:t>Belangenbehartiging</a:t>
            </a:r>
            <a:br>
              <a:rPr lang="nl-NL" dirty="0"/>
            </a:br>
            <a:r>
              <a:rPr lang="nl-NL" dirty="0"/>
              <a:t>Een bewonerscommissie is een groep huurders die de belangen behartigt van alle huurders in één of meer (dicht bij elkaar gelegen) wooncomplexen. Ymere heeft er in Amsterdam ruim 152! Hieronder zijn ook van oudsher een aantal Huurdersverenigingen (</a:t>
            </a:r>
            <a:r>
              <a:rPr lang="nl-NL" dirty="0" err="1"/>
              <a:t>vd</a:t>
            </a:r>
            <a:r>
              <a:rPr lang="nl-NL" dirty="0"/>
              <a:t> Pek, Tuindorp Watergraafsmeer, </a:t>
            </a:r>
            <a:r>
              <a:rPr lang="nl-NL" dirty="0" err="1"/>
              <a:t>etc</a:t>
            </a:r>
            <a:r>
              <a:rPr lang="nl-NL" dirty="0"/>
              <a:t>)</a:t>
            </a:r>
          </a:p>
          <a:p>
            <a:r>
              <a:rPr lang="nl-NL" b="1" dirty="0"/>
              <a:t>HYA helpt bij oprichten </a:t>
            </a:r>
            <a:br>
              <a:rPr lang="nl-NL" dirty="0"/>
            </a:br>
            <a:r>
              <a:rPr lang="nl-NL" dirty="0"/>
              <a:t>Huurders kunnen zich binnen een complex organiseren in een bewonerscommissie. Ze zijn dan meteen een officiële gesprekspartner van Ymere. Ze hebben dan ook meer rechten dan individuele huurders. Én ze hebben recht op financiële ondersteuning. Een win-winsituatie dus.</a:t>
            </a:r>
            <a:endParaRPr lang="nl-NL" sz="2000"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18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Huurdersorganisatie HYA (wij dus </a:t>
            </a:r>
            <a:r>
              <a:rPr lang="nl-NL" sz="3600" b="1" dirty="0">
                <a:solidFill>
                  <a:schemeClr val="tx2">
                    <a:lumMod val="50000"/>
                  </a:schemeClr>
                </a:solidFill>
                <a:sym typeface="Wingdings" panose="05000000000000000000" pitchFamily="2" charset="2"/>
              </a:rPr>
              <a:t>)</a:t>
            </a:r>
            <a:endParaRPr lang="nl-NL" sz="3600" b="1" dirty="0">
              <a:solidFill>
                <a:schemeClr val="tx2">
                  <a:lumMod val="50000"/>
                </a:schemeClr>
              </a:solidFill>
            </a:endParaRPr>
          </a:p>
        </p:txBody>
      </p:sp>
      <p:sp>
        <p:nvSpPr>
          <p:cNvPr id="3" name="Tijdelijke aanduiding voor inhoud 2"/>
          <p:cNvSpPr>
            <a:spLocks noGrp="1"/>
          </p:cNvSpPr>
          <p:nvPr>
            <p:ph idx="1"/>
          </p:nvPr>
        </p:nvSpPr>
        <p:spPr>
          <a:xfrm>
            <a:off x="1794517" y="1447552"/>
            <a:ext cx="9454662" cy="4486276"/>
          </a:xfrm>
        </p:spPr>
        <p:txBody>
          <a:bodyPr>
            <a:noAutofit/>
          </a:bodyPr>
          <a:lstStyle/>
          <a:p>
            <a:r>
              <a:rPr lang="nl-NL" b="1" dirty="0"/>
              <a:t>Belangenbehartiging</a:t>
            </a:r>
            <a:r>
              <a:rPr lang="nl-NL" dirty="0"/>
              <a:t>. </a:t>
            </a:r>
          </a:p>
          <a:p>
            <a:pPr marL="0" indent="0">
              <a:buNone/>
            </a:pPr>
            <a:r>
              <a:rPr lang="nl-NL" dirty="0"/>
              <a:t>Huurders Ymere Amsterdam (HYA) is de belangenbehartiger van alle huurders van Ymere in Amsterdam. (via BC’s en </a:t>
            </a:r>
            <a:r>
              <a:rPr lang="nl-NL" dirty="0" err="1"/>
              <a:t>HV’s</a:t>
            </a:r>
            <a:r>
              <a:rPr lang="nl-NL" dirty="0"/>
              <a:t>)</a:t>
            </a:r>
          </a:p>
          <a:p>
            <a:r>
              <a:rPr lang="nl-NL" b="1" dirty="0"/>
              <a:t>Ondersteunen achterban. </a:t>
            </a:r>
          </a:p>
          <a:p>
            <a:pPr marL="0" indent="0">
              <a:buNone/>
            </a:pPr>
            <a:r>
              <a:rPr lang="nl-NL" dirty="0"/>
              <a:t>Wij ondersteunen bewonerscommissies en stimuleren huurders actief te worden en zich te verenigen. </a:t>
            </a:r>
          </a:p>
          <a:p>
            <a:r>
              <a:rPr lang="nl-NL" b="1" dirty="0"/>
              <a:t>Actieve stichting. </a:t>
            </a:r>
          </a:p>
          <a:p>
            <a:pPr marL="0" indent="0">
              <a:buNone/>
            </a:pPr>
            <a:r>
              <a:rPr lang="nl-NL" dirty="0"/>
              <a:t>Onze bewonerscommissies en huurdersverenigingen vormen onze achterban. Samen vormen ze de raad van de stichting. Die raad wordt om advies gevraagd over wat het bestuur van HYA doet en welke standpunten ze inneemt. </a:t>
            </a: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76" y="-3722688"/>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41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heeft HYA voor </a:t>
            </a:r>
            <a:r>
              <a:rPr lang="nl-NL" sz="3600" b="1" u="sng" dirty="0">
                <a:solidFill>
                  <a:schemeClr val="tx2">
                    <a:lumMod val="50000"/>
                  </a:schemeClr>
                </a:solidFill>
              </a:rPr>
              <a:t>wettelijke</a:t>
            </a:r>
            <a:r>
              <a:rPr lang="nl-NL" sz="3600" b="1" dirty="0">
                <a:solidFill>
                  <a:schemeClr val="tx2">
                    <a:lumMod val="50000"/>
                  </a:schemeClr>
                </a:solidFill>
              </a:rPr>
              <a:t> rechten?</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Informatierecht:</a:t>
            </a:r>
            <a:r>
              <a:rPr lang="nl-NL" dirty="0"/>
              <a:t> het recht om informatie van de verhuurder te ontvangen, bijvoorbeeld over sloopplannen en onderhoud.</a:t>
            </a:r>
          </a:p>
          <a:p>
            <a:r>
              <a:rPr lang="nl-NL" b="1" dirty="0"/>
              <a:t>Overlegrecht:</a:t>
            </a:r>
            <a:r>
              <a:rPr lang="nl-NL" dirty="0"/>
              <a:t> houdt in dat verhuurders over bepaalde zaken met de huurders moeten overleggen. </a:t>
            </a:r>
          </a:p>
          <a:p>
            <a:r>
              <a:rPr lang="nl-NL" b="1" dirty="0"/>
              <a:t>Adviesrecht:</a:t>
            </a:r>
            <a:r>
              <a:rPr lang="nl-NL" dirty="0"/>
              <a:t> geeft huurders het recht om schriftelijk advies te geven over voorgenomen beleid van een verhuurder.</a:t>
            </a:r>
          </a:p>
          <a:p>
            <a:r>
              <a:rPr lang="nl-NL" b="1" dirty="0"/>
              <a:t>Agenderingsrecht:</a:t>
            </a:r>
            <a:r>
              <a:rPr lang="nl-NL" dirty="0"/>
              <a:t> hiermee kunnen huurders onderwerpen op de overlegagenda zetten.</a:t>
            </a:r>
          </a:p>
          <a:p>
            <a:r>
              <a:rPr lang="nl-NL" b="1" dirty="0"/>
              <a:t>Instemmingsrecht:</a:t>
            </a:r>
            <a:r>
              <a:rPr lang="nl-NL" dirty="0"/>
              <a:t> een verhuurder heeft voorafgaand toestemming nodig van de huurdersorganisatie bij wijzigingen van het servicekostenbeleid</a:t>
            </a:r>
          </a:p>
          <a:p>
            <a:r>
              <a:rPr lang="nl-NL" dirty="0"/>
              <a:t>.</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85893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854</Words>
  <Application>Microsoft Office PowerPoint</Application>
  <PresentationFormat>Breedbeeld</PresentationFormat>
  <Paragraphs>76</Paragraphs>
  <Slides>14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Calibri Light</vt:lpstr>
      <vt:lpstr>Wingdings</vt:lpstr>
      <vt:lpstr>Kantoorthema</vt:lpstr>
      <vt:lpstr>HYA: een betrokken  en energieke huurders-organisatie </vt:lpstr>
      <vt:lpstr>HYA in snelle cijfers</vt:lpstr>
      <vt:lpstr>De mensen van HYA</vt:lpstr>
      <vt:lpstr>HYA: een betrokken vrijwilligersorganisatie</vt:lpstr>
      <vt:lpstr>HYA in de Amsterdamse huurderswereld</vt:lpstr>
      <vt:lpstr>Huurdersparticipatie</vt:lpstr>
      <vt:lpstr>Bewonerscommissies</vt:lpstr>
      <vt:lpstr>Huurdersorganisatie HYA (wij dus )</vt:lpstr>
      <vt:lpstr>Wat heeft HYA voor wettelijke rechten?</vt:lpstr>
      <vt:lpstr>Wat doet HYA?</vt:lpstr>
      <vt:lpstr>En nog meer!</vt:lpstr>
      <vt:lpstr>HYA en Ymere: samenwerking</vt:lpstr>
      <vt:lpstr>Weet ons te vinden! En verwijs gerust door!</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Zeggenschap voor huurders in gemengde complexen</dc:title>
  <dc:creator>Pleuni Koopman</dc:creator>
  <cp:lastModifiedBy>Pleuni Koopman</cp:lastModifiedBy>
  <cp:revision>54</cp:revision>
  <dcterms:created xsi:type="dcterms:W3CDTF">2020-02-05T14:19:28Z</dcterms:created>
  <dcterms:modified xsi:type="dcterms:W3CDTF">2024-09-12T12:51:48Z</dcterms:modified>
</cp:coreProperties>
</file>