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4" r:id="rId5"/>
    <p:sldId id="338" r:id="rId6"/>
    <p:sldId id="337" r:id="rId7"/>
    <p:sldId id="349" r:id="rId8"/>
    <p:sldId id="350" r:id="rId9"/>
    <p:sldId id="438" r:id="rId10"/>
    <p:sldId id="441" r:id="rId11"/>
    <p:sldId id="353" r:id="rId12"/>
    <p:sldId id="44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B406DB-BD1E-4A72-E3AE-DF7C41B587C5}" name="Boom, Amber van den" initials="Bd" userId="S::a.van.den.boom@ymere.nl::1685a064-f5b0-4cc6-b229-63b9b2959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89338-0CC8-27AD-2AFA-BD73987E9573}" v="1" dt="2025-07-08T13:05:42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C05A-8F85-40EC-975E-6BE01F7904E6}" type="datetimeFigureOut"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ED3DA-82F6-47A5-965A-2C1CE0F558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Welkom….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Afgelopen maanden ….. Tot stand gekomen door input/feedback van GR en MTW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Wie: door Gebiedsplanteam ( Amber van der Boom, Marieke Scheefhals en Annet Hoogewerf) en 2 procesverbeteraars (Christian </a:t>
            </a:r>
            <a:r>
              <a:rPr lang="nl-NL" sz="1800" b="0" i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Dusseau</a:t>
            </a:r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en Rianne de Vries)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Doel: Vorig jaar gestart met de meerjarige gebiedsplancyclus : 2024 -&gt; verbeteringen doorvoeren op de meerjarige gebiedsplancyclus (meer uniformiteit) en deze efficiënter inrichten en zorgen voor een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betere sturing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SharePointpagina:  Hier werken we aan (alles op 1 plek met evt. link naar document) De documenten staan op dit moment op de bekende plekken.  Verwachting is dat de SharePointpagina voor 1 juli live gaat.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Vragen via de Chat. Marieke of Annet zullen de chats bewaken en aan het eind van de presentatie zullen we de vragen beantwoorden.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Wat doen we met handjes, prangende vragen?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D3DA-82F6-47A5-965A-2C1CE0F5589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45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Welkom….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Afgelopen maanden ….. Tot stand gekomen door input/feedback van GR en MTW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Wie: door Gebiedsplanteam ( Amber van der Boom, Marieke Scheefhals en Annet Hoogewerf) en 2 procesverbeteraars (Christian </a:t>
            </a:r>
            <a:r>
              <a:rPr lang="nl-NL" sz="1800" b="0" i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Dusseau</a:t>
            </a:r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en Rianne de Vries)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Doel: Vorig jaar gestart met de meerjarige gebiedsplancyclus : 2024 -&gt; verbeteringen doorvoeren op de meerjarige gebiedsplancyclus (meer uniformiteit) en deze efficiënter inrichten en zorgen voor een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betere sturing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SharePointpagina:  Hier werken we aan (alles op 1 plek met evt. link naar document) De documenten staan op dit moment op de bekende plekken.  Verwachting is dat de SharePointpagina voor 1 juli live gaat.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Vragen via de Chat. Marieke of Annet zullen de chats bewaken en aan het eind van de presentatie zullen we de vragen beantwoorden.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nl-NL" sz="1800" b="0" i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Wat doen we met handjes, prangende vragen?</a:t>
            </a:r>
            <a:endParaRPr lang="nl-NL" sz="1800" b="0" i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ED3DA-82F6-47A5-965A-2C1CE0F5589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3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#1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47F91B7-6E3E-4F7F-9EF0-D7E4C31638BD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ame 2">
            <a:extLst>
              <a:ext uri="{FF2B5EF4-FFF2-40B4-BE49-F238E27FC236}">
                <a16:creationId xmlns:a16="http://schemas.microsoft.com/office/drawing/2014/main" id="{E15871F6-66CB-4C58-837A-06BE6739BE56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ame 3">
            <a:extLst>
              <a:ext uri="{FF2B5EF4-FFF2-40B4-BE49-F238E27FC236}">
                <a16:creationId xmlns:a16="http://schemas.microsoft.com/office/drawing/2014/main" id="{D25D8C34-AA1C-4F7E-A89B-05199ECD0CD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959404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1]</a:t>
            </a:r>
          </a:p>
        </p:txBody>
      </p:sp>
      <p:sp>
        <p:nvSpPr>
          <p:cNvPr id="3" name="Subtitle 5"/>
          <p:cNvSpPr>
            <a:spLocks noGrp="1" noSelect="1"/>
          </p:cNvSpPr>
          <p:nvPr>
            <p:ph type="subTitle" idx="1" hasCustomPrompt="1"/>
          </p:nvPr>
        </p:nvSpPr>
        <p:spPr>
          <a:xfrm>
            <a:off x="1269518" y="2528999"/>
            <a:ext cx="8261344" cy="1959403"/>
          </a:xfrm>
        </p:spPr>
        <p:txBody>
          <a:bodyPr/>
          <a:lstStyle>
            <a:lvl1pPr marL="0" indent="0" algn="l">
              <a:buNone/>
              <a:defRPr sz="5500" spc="-90" baseline="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[Alleen tekst]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8956800" cy="106200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[Dia met tekst en object]</a:t>
            </a:r>
          </a:p>
        </p:txBody>
      </p:sp>
      <p:sp>
        <p:nvSpPr>
          <p:cNvPr id="4" name="Content Placeholder 2 (JU-Free)">
            <a:extLst>
              <a:ext uri="{FF2B5EF4-FFF2-40B4-BE49-F238E27FC236}">
                <a16:creationId xmlns:a16="http://schemas.microsoft.com/office/drawing/2014/main" id="{64C3A3C7-6956-409B-89C3-11DA53EACA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69720" y="2362680"/>
            <a:ext cx="8956800" cy="3785040"/>
          </a:xfrm>
        </p:spPr>
        <p:txBody>
          <a:bodyPr/>
          <a:lstStyle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[Typ tekst of klik op een pictogram om een object in te voegen]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2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8955908" cy="1062001"/>
          </a:xfrm>
        </p:spPr>
        <p:txBody>
          <a:bodyPr/>
          <a:lstStyle/>
          <a:p>
            <a:r>
              <a:rPr lang="nl-NL"/>
              <a:t>[Dia met alleen tekst]</a:t>
            </a:r>
          </a:p>
        </p:txBody>
      </p:sp>
      <p:sp>
        <p:nvSpPr>
          <p:cNvPr id="7" name="Frame text 2 (JU-Free)">
            <a:extLst>
              <a:ext uri="{FF2B5EF4-FFF2-40B4-BE49-F238E27FC236}">
                <a16:creationId xmlns:a16="http://schemas.microsoft.com/office/drawing/2014/main" id="{3C4257FA-869D-4F5F-BF5B-6613E103AC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0000" y="2359025"/>
            <a:ext cx="8955088" cy="3785040"/>
          </a:xfrm>
        </p:spPr>
        <p:txBody>
          <a:bodyPr numCol="2" spcCol="864000"/>
          <a:lstStyle>
            <a:lvl1pPr>
              <a:defRPr/>
            </a:lvl1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1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97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4106497" cy="10620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[Links tekst, </a:t>
            </a:r>
            <a:br>
              <a:rPr lang="nl-NL"/>
            </a:br>
            <a:r>
              <a:rPr lang="nl-NL"/>
              <a:t>rechts 1 foto]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999" y="2359025"/>
            <a:ext cx="4106497" cy="378504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marL="0" marR="0" lvl="8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4" name="Frame picture 3">
            <a:extLst>
              <a:ext uri="{FF2B5EF4-FFF2-40B4-BE49-F238E27FC236}">
                <a16:creationId xmlns:a16="http://schemas.microsoft.com/office/drawing/2014/main" id="{C6363D94-27A5-4A0D-9326-A2293890CF4A}"/>
              </a:ext>
            </a:extLst>
          </p:cNvPr>
          <p:cNvSpPr>
            <a:spLocks noGrp="1" noSelect="1"/>
          </p:cNvSpPr>
          <p:nvPr>
            <p:ph type="pic" sz="quarter" idx="11" hasCustomPrompt="1"/>
          </p:nvPr>
        </p:nvSpPr>
        <p:spPr>
          <a:xfrm>
            <a:off x="6096000" y="0"/>
            <a:ext cx="60972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95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4106497" cy="1062001"/>
          </a:xfrm>
        </p:spPr>
        <p:txBody>
          <a:bodyPr/>
          <a:lstStyle/>
          <a:p>
            <a:r>
              <a:rPr lang="nl-NL"/>
              <a:t>[Links tekst, </a:t>
            </a:r>
            <a:br>
              <a:rPr lang="nl-NL"/>
            </a:br>
            <a:r>
              <a:rPr lang="nl-NL"/>
              <a:t>rechts 2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999" y="2359025"/>
            <a:ext cx="4106497" cy="378504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marL="0" marR="0" lvl="8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JU-LEVEL9=Kleine tekst</a:t>
            </a:r>
          </a:p>
          <a:p>
            <a:pPr lvl="8"/>
            <a:endParaRPr lang="nl-NL"/>
          </a:p>
        </p:txBody>
      </p:sp>
      <p:sp>
        <p:nvSpPr>
          <p:cNvPr id="5" name="Frame picture 3">
            <a:extLst>
              <a:ext uri="{FF2B5EF4-FFF2-40B4-BE49-F238E27FC236}">
                <a16:creationId xmlns:a16="http://schemas.microsoft.com/office/drawing/2014/main" id="{A13E0CF0-82EE-4959-B261-99B1A68C97E1}"/>
              </a:ext>
            </a:extLst>
          </p:cNvPr>
          <p:cNvSpPr>
            <a:spLocks noGrp="1" noSelect="1"/>
          </p:cNvSpPr>
          <p:nvPr>
            <p:ph type="pic" sz="quarter" idx="11" hasCustomPrompt="1"/>
          </p:nvPr>
        </p:nvSpPr>
        <p:spPr>
          <a:xfrm>
            <a:off x="6096000" y="0"/>
            <a:ext cx="6097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endParaRPr lang="nl-NL"/>
          </a:p>
        </p:txBody>
      </p:sp>
      <p:sp>
        <p:nvSpPr>
          <p:cNvPr id="6" name="Frame picture 4">
            <a:extLst>
              <a:ext uri="{FF2B5EF4-FFF2-40B4-BE49-F238E27FC236}">
                <a16:creationId xmlns:a16="http://schemas.microsoft.com/office/drawing/2014/main" id="{3A2779D5-0CAD-4CDD-A6BF-CCB3D77AB7BE}"/>
              </a:ext>
            </a:extLst>
          </p:cNvPr>
          <p:cNvSpPr>
            <a:spLocks noGrp="1" noSelect="1"/>
          </p:cNvSpPr>
          <p:nvPr>
            <p:ph type="pic" sz="quarter" idx="12" hasCustomPrompt="1"/>
          </p:nvPr>
        </p:nvSpPr>
        <p:spPr>
          <a:xfrm>
            <a:off x="6096000" y="3445200"/>
            <a:ext cx="6097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61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4106497" cy="1062001"/>
          </a:xfrm>
        </p:spPr>
        <p:txBody>
          <a:bodyPr/>
          <a:lstStyle/>
          <a:p>
            <a:r>
              <a:rPr lang="nl-NL"/>
              <a:t>[Links tekst, </a:t>
            </a:r>
            <a:br>
              <a:rPr lang="nl-NL"/>
            </a:br>
            <a:r>
              <a:rPr lang="nl-NL"/>
              <a:t>rechts 3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999" y="2359025"/>
            <a:ext cx="4106497" cy="378504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7" name="Frame picture 3">
            <a:extLst>
              <a:ext uri="{FF2B5EF4-FFF2-40B4-BE49-F238E27FC236}">
                <a16:creationId xmlns:a16="http://schemas.microsoft.com/office/drawing/2014/main" id="{B904D9B2-A10A-4F55-B279-C6CB5BBD7A7F}"/>
              </a:ext>
            </a:extLst>
          </p:cNvPr>
          <p:cNvSpPr>
            <a:spLocks noGrp="1" noSelect="1"/>
          </p:cNvSpPr>
          <p:nvPr>
            <p:ph type="pic" sz="quarter" idx="11" hasCustomPrompt="1"/>
          </p:nvPr>
        </p:nvSpPr>
        <p:spPr>
          <a:xfrm>
            <a:off x="6096000" y="0"/>
            <a:ext cx="6097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8" name="Frame picture 4">
            <a:extLst>
              <a:ext uri="{FF2B5EF4-FFF2-40B4-BE49-F238E27FC236}">
                <a16:creationId xmlns:a16="http://schemas.microsoft.com/office/drawing/2014/main" id="{59B6155C-7F50-4F37-A06A-02BD6DED3742}"/>
              </a:ext>
            </a:extLst>
          </p:cNvPr>
          <p:cNvSpPr>
            <a:spLocks noGrp="1" noSelect="1"/>
          </p:cNvSpPr>
          <p:nvPr>
            <p:ph type="pic" sz="quarter" idx="12" hasCustomPrompt="1"/>
          </p:nvPr>
        </p:nvSpPr>
        <p:spPr>
          <a:xfrm>
            <a:off x="6096000" y="344520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endParaRPr lang="nl-NL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BF2752-52CC-4C49-8910-CE364984CDEE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9160800" y="344520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7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69546" y="709425"/>
            <a:ext cx="4106497" cy="1062001"/>
          </a:xfrm>
        </p:spPr>
        <p:txBody>
          <a:bodyPr/>
          <a:lstStyle/>
          <a:p>
            <a:r>
              <a:rPr lang="nl-NL"/>
              <a:t>[Links tekst, </a:t>
            </a:r>
            <a:br>
              <a:rPr lang="nl-NL"/>
            </a:br>
            <a:r>
              <a:rPr lang="nl-NL"/>
              <a:t>rechts 4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999" y="2359025"/>
            <a:ext cx="4106497" cy="3785040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11" name="Frame picture 3">
            <a:extLst>
              <a:ext uri="{FF2B5EF4-FFF2-40B4-BE49-F238E27FC236}">
                <a16:creationId xmlns:a16="http://schemas.microsoft.com/office/drawing/2014/main" id="{307E1B8D-9CF4-4C88-899F-399B565E9312}"/>
              </a:ext>
            </a:extLst>
          </p:cNvPr>
          <p:cNvSpPr>
            <a:spLocks noGrp="1" noSelect="1"/>
          </p:cNvSpPr>
          <p:nvPr>
            <p:ph type="pic" sz="quarter" idx="11" hasCustomPrompt="1"/>
          </p:nvPr>
        </p:nvSpPr>
        <p:spPr>
          <a:xfrm>
            <a:off x="6096000" y="344520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2" name="Frame picture 4">
            <a:extLst>
              <a:ext uri="{FF2B5EF4-FFF2-40B4-BE49-F238E27FC236}">
                <a16:creationId xmlns:a16="http://schemas.microsoft.com/office/drawing/2014/main" id="{E1E540DB-B096-4134-A21D-E17ADEDEB6FC}"/>
              </a:ext>
            </a:extLst>
          </p:cNvPr>
          <p:cNvSpPr>
            <a:spLocks noGrp="1" noSelect="1"/>
          </p:cNvSpPr>
          <p:nvPr>
            <p:ph type="pic" sz="quarter" idx="12" hasCustomPrompt="1"/>
          </p:nvPr>
        </p:nvSpPr>
        <p:spPr>
          <a:xfrm>
            <a:off x="9160800" y="344520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3" name="Frame picture 5">
            <a:extLst>
              <a:ext uri="{FF2B5EF4-FFF2-40B4-BE49-F238E27FC236}">
                <a16:creationId xmlns:a16="http://schemas.microsoft.com/office/drawing/2014/main" id="{6928051A-543F-40A0-8438-400F3262F2D0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>
          <a:xfrm>
            <a:off x="6096000" y="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4" name="Frame picture 6">
            <a:extLst>
              <a:ext uri="{FF2B5EF4-FFF2-40B4-BE49-F238E27FC236}">
                <a16:creationId xmlns:a16="http://schemas.microsoft.com/office/drawing/2014/main" id="{E9E0128F-F039-488C-9344-7A4523B20161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9160800" y="0"/>
            <a:ext cx="30312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38047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boven),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78339" y="3760355"/>
            <a:ext cx="8956800" cy="58744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[Tekst onder, boven 1 foto]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8339" y="4580791"/>
            <a:ext cx="8956800" cy="971551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5" name="Frame picture 3">
            <a:extLst>
              <a:ext uri="{FF2B5EF4-FFF2-40B4-BE49-F238E27FC236}">
                <a16:creationId xmlns:a16="http://schemas.microsoft.com/office/drawing/2014/main" id="{D237C22E-50B7-42C6-9CF7-A265A751FDE2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0" y="0"/>
            <a:ext cx="12192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5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61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2 boven), titel en tekst (twee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78339" y="3760355"/>
            <a:ext cx="8956800" cy="58744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[Tekst onder, boven 2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8339" y="4580791"/>
            <a:ext cx="8956800" cy="971551"/>
          </a:xfrm>
        </p:spPr>
        <p:txBody>
          <a:bodyPr numCol="2" spcCol="86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4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6" name="Frame picture 3">
            <a:extLst>
              <a:ext uri="{FF2B5EF4-FFF2-40B4-BE49-F238E27FC236}">
                <a16:creationId xmlns:a16="http://schemas.microsoft.com/office/drawing/2014/main" id="{46E58399-5F90-4A19-9916-EA71273E62BF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0" y="0"/>
            <a:ext cx="6080606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7" name="Frame picture 4">
            <a:extLst>
              <a:ext uri="{FF2B5EF4-FFF2-40B4-BE49-F238E27FC236}">
                <a16:creationId xmlns:a16="http://schemas.microsoft.com/office/drawing/2014/main" id="{14E505D4-EDD8-40ED-876F-604727F5B875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>
          <a:xfrm>
            <a:off x="6114206" y="0"/>
            <a:ext cx="6077793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7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88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3 boven),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78339" y="3760355"/>
            <a:ext cx="8956800" cy="58744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[Tekst onder, boven 3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8339" y="4580791"/>
            <a:ext cx="8956800" cy="971551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6" name="Frame picture 3">
            <a:extLst>
              <a:ext uri="{FF2B5EF4-FFF2-40B4-BE49-F238E27FC236}">
                <a16:creationId xmlns:a16="http://schemas.microsoft.com/office/drawing/2014/main" id="{BDDAEBBA-4406-49F1-9820-EE0368F5398B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0" y="0"/>
            <a:ext cx="4032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7" name="Frame picture 4">
            <a:extLst>
              <a:ext uri="{FF2B5EF4-FFF2-40B4-BE49-F238E27FC236}">
                <a16:creationId xmlns:a16="http://schemas.microsoft.com/office/drawing/2014/main" id="{F193ABB5-41A4-4411-BF15-5ABD7A595A93}"/>
              </a:ext>
            </a:extLst>
          </p:cNvPr>
          <p:cNvSpPr>
            <a:spLocks noGrp="1" noSelect="1"/>
          </p:cNvSpPr>
          <p:nvPr>
            <p:ph type="pic" sz="quarter" idx="15" hasCustomPrompt="1"/>
          </p:nvPr>
        </p:nvSpPr>
        <p:spPr>
          <a:xfrm>
            <a:off x="8131202" y="0"/>
            <a:ext cx="40608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8" name="Frame picture 5">
            <a:extLst>
              <a:ext uri="{FF2B5EF4-FFF2-40B4-BE49-F238E27FC236}">
                <a16:creationId xmlns:a16="http://schemas.microsoft.com/office/drawing/2014/main" id="{E49E2C78-2D05-4DE8-993B-9221BA0C35F5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>
          <a:xfrm>
            <a:off x="4065601" y="0"/>
            <a:ext cx="4032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7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60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4 boven),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>
          <a:xfrm>
            <a:off x="1278339" y="3760355"/>
            <a:ext cx="8956800" cy="58744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[Tekst onder, boven 4 foto’s]</a:t>
            </a:r>
          </a:p>
        </p:txBody>
      </p:sp>
      <p:sp>
        <p:nvSpPr>
          <p:cNvPr id="10" name="Frame text 2 (JU-Free)">
            <a:extLst>
              <a:ext uri="{FF2B5EF4-FFF2-40B4-BE49-F238E27FC236}">
                <a16:creationId xmlns:a16="http://schemas.microsoft.com/office/drawing/2014/main" id="{BB0FA3F4-E33A-47C8-96DD-D0D0CE5B7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8339" y="4580791"/>
            <a:ext cx="8956800" cy="971551"/>
          </a:xfrm>
        </p:spPr>
        <p:txBody>
          <a:bodyPr/>
          <a:lstStyle>
            <a:lvl1pPr>
              <a:defRPr/>
            </a:lvl1pPr>
            <a:lvl8pPr>
              <a:defRPr/>
            </a:lvl8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  <a:p>
            <a:pPr lvl="7"/>
            <a:endParaRPr lang="nl-NL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28D7D07-5735-40EA-8129-90C3EFD191E8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-1" y="0"/>
            <a:ext cx="3024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1" name="Frame picture 4">
            <a:extLst>
              <a:ext uri="{FF2B5EF4-FFF2-40B4-BE49-F238E27FC236}">
                <a16:creationId xmlns:a16="http://schemas.microsoft.com/office/drawing/2014/main" id="{B00BB9F9-FA85-4436-8B68-E5B56C1610E6}"/>
              </a:ext>
            </a:extLst>
          </p:cNvPr>
          <p:cNvSpPr>
            <a:spLocks noGrp="1" noSelect="1"/>
          </p:cNvSpPr>
          <p:nvPr>
            <p:ph type="pic" sz="quarter" idx="15" hasCustomPrompt="1"/>
          </p:nvPr>
        </p:nvSpPr>
        <p:spPr>
          <a:xfrm>
            <a:off x="3055999" y="0"/>
            <a:ext cx="3024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2" name="Frame picture 5">
            <a:extLst>
              <a:ext uri="{FF2B5EF4-FFF2-40B4-BE49-F238E27FC236}">
                <a16:creationId xmlns:a16="http://schemas.microsoft.com/office/drawing/2014/main" id="{A3C3EBD0-A277-4296-9686-1337A9A7B6C0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>
          <a:xfrm>
            <a:off x="6111999" y="0"/>
            <a:ext cx="3024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13" name="Frame picture 6">
            <a:extLst>
              <a:ext uri="{FF2B5EF4-FFF2-40B4-BE49-F238E27FC236}">
                <a16:creationId xmlns:a16="http://schemas.microsoft.com/office/drawing/2014/main" id="{12320F4D-22E0-4D18-A23F-BF03DD60D7CD}"/>
              </a:ext>
            </a:extLst>
          </p:cNvPr>
          <p:cNvSpPr>
            <a:spLocks noGrp="1" noSelect="1"/>
          </p:cNvSpPr>
          <p:nvPr>
            <p:ph type="pic" sz="quarter" idx="17" hasCustomPrompt="1"/>
          </p:nvPr>
        </p:nvSpPr>
        <p:spPr>
          <a:xfrm>
            <a:off x="9168000" y="0"/>
            <a:ext cx="3024000" cy="341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8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8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AAA3EF-05A3-467E-8507-B1DEE4D4BBD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B5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ame 2">
            <a:extLst>
              <a:ext uri="{FF2B5EF4-FFF2-40B4-BE49-F238E27FC236}">
                <a16:creationId xmlns:a16="http://schemas.microsoft.com/office/drawing/2014/main" id="{6594440C-10A7-4EA9-A337-B1D79E1B3C64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E10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ame 3">
            <a:extLst>
              <a:ext uri="{FF2B5EF4-FFF2-40B4-BE49-F238E27FC236}">
                <a16:creationId xmlns:a16="http://schemas.microsoft.com/office/drawing/2014/main" id="{DC581A3E-3CE5-4CC8-8AE7-57830111E3B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959404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2]</a:t>
            </a:r>
          </a:p>
        </p:txBody>
      </p:sp>
      <p:sp>
        <p:nvSpPr>
          <p:cNvPr id="3" name="Subtitle 5"/>
          <p:cNvSpPr>
            <a:spLocks noGrp="1" noSelect="1"/>
          </p:cNvSpPr>
          <p:nvPr>
            <p:ph type="subTitle" idx="1" hasCustomPrompt="1"/>
          </p:nvPr>
        </p:nvSpPr>
        <p:spPr>
          <a:xfrm>
            <a:off x="1269518" y="2528999"/>
            <a:ext cx="8261344" cy="1959403"/>
          </a:xfrm>
        </p:spPr>
        <p:txBody>
          <a:bodyPr/>
          <a:lstStyle>
            <a:lvl1pPr marL="0" indent="0" algn="l">
              <a:buNone/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[Alleen tekst]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0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[Dia met alleen tekst bovenin]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>
            <a:extLst>
              <a:ext uri="{FF2B5EF4-FFF2-40B4-BE49-F238E27FC236}">
                <a16:creationId xmlns:a16="http://schemas.microsoft.com/office/drawing/2014/main" id="{1F9A755A-4320-4B23-A0C2-102DBB288E08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ame 2">
            <a:extLst>
              <a:ext uri="{FF2B5EF4-FFF2-40B4-BE49-F238E27FC236}">
                <a16:creationId xmlns:a16="http://schemas.microsoft.com/office/drawing/2014/main" id="{D213F3E6-F5E0-4A54-A0AF-FD46790063E3}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Frame 3">
            <a:extLst>
              <a:ext uri="{FF2B5EF4-FFF2-40B4-BE49-F238E27FC236}">
                <a16:creationId xmlns:a16="http://schemas.microsoft.com/office/drawing/2014/main" id="{724A4F03-D6D3-4713-BB24-6203780F164F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011116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[Slot dia, alleen tekst]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37984BC0-BED7-456D-9ACD-986A29D34A15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1379660" y="2777760"/>
            <a:ext cx="4597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[Telefoonnummer]</a:t>
            </a:r>
          </a:p>
        </p:txBody>
      </p:sp>
      <p:sp>
        <p:nvSpPr>
          <p:cNvPr id="11" name="Frame text 6">
            <a:extLst>
              <a:ext uri="{FF2B5EF4-FFF2-40B4-BE49-F238E27FC236}">
                <a16:creationId xmlns:a16="http://schemas.microsoft.com/office/drawing/2014/main" id="{41D26EB9-26C8-4FAC-8AD4-73765C445247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1375264" y="3178418"/>
            <a:ext cx="4603506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[E-mailadres]</a:t>
            </a:r>
          </a:p>
        </p:txBody>
      </p:sp>
      <p:sp>
        <p:nvSpPr>
          <p:cNvPr id="12" name="Frame text 7">
            <a:extLst>
              <a:ext uri="{FF2B5EF4-FFF2-40B4-BE49-F238E27FC236}">
                <a16:creationId xmlns:a16="http://schemas.microsoft.com/office/drawing/2014/main" id="{9372AC22-E2DA-48B8-BFCD-C89CC2D7B8DE}"/>
              </a:ext>
            </a:extLst>
          </p:cNvPr>
          <p:cNvSpPr>
            <a:spLocks noGrp="1" noSelect="1"/>
          </p:cNvSpPr>
          <p:nvPr>
            <p:ph type="body" sz="quarter" idx="12" hasCustomPrompt="1"/>
          </p:nvPr>
        </p:nvSpPr>
        <p:spPr>
          <a:xfrm>
            <a:off x="1375264" y="3574680"/>
            <a:ext cx="4602041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3" name="Frame text 8">
            <a:extLst>
              <a:ext uri="{FF2B5EF4-FFF2-40B4-BE49-F238E27FC236}">
                <a16:creationId xmlns:a16="http://schemas.microsoft.com/office/drawing/2014/main" id="{B942C52F-C8D7-4FB8-AADE-C86F042103A0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>
          <a:xfrm>
            <a:off x="1373799" y="2377102"/>
            <a:ext cx="4603506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4" name="Frame text 9">
            <a:extLst>
              <a:ext uri="{FF2B5EF4-FFF2-40B4-BE49-F238E27FC236}">
                <a16:creationId xmlns:a16="http://schemas.microsoft.com/office/drawing/2014/main" id="{E30A4DC8-F730-43A2-A6AD-6174F9873FA7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>
          <a:xfrm>
            <a:off x="6816603" y="2777760"/>
            <a:ext cx="3900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[Voornaam Achternaam]</a:t>
            </a:r>
          </a:p>
        </p:txBody>
      </p:sp>
      <p:sp>
        <p:nvSpPr>
          <p:cNvPr id="15" name="Frame text 10">
            <a:extLst>
              <a:ext uri="{FF2B5EF4-FFF2-40B4-BE49-F238E27FC236}">
                <a16:creationId xmlns:a16="http://schemas.microsoft.com/office/drawing/2014/main" id="{1543FA72-66DA-4FAB-A59D-36997BB832D3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>
          <a:xfrm>
            <a:off x="6812206" y="3178418"/>
            <a:ext cx="3905617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[Functie]</a:t>
            </a:r>
          </a:p>
        </p:txBody>
      </p:sp>
      <p:sp>
        <p:nvSpPr>
          <p:cNvPr id="16" name="Frame text 11">
            <a:extLst>
              <a:ext uri="{FF2B5EF4-FFF2-40B4-BE49-F238E27FC236}">
                <a16:creationId xmlns:a16="http://schemas.microsoft.com/office/drawing/2014/main" id="{330E1C17-F382-4484-B853-3BEAF6C1351B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6812207" y="3574680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7" name="Frame text 12">
            <a:extLst>
              <a:ext uri="{FF2B5EF4-FFF2-40B4-BE49-F238E27FC236}">
                <a16:creationId xmlns:a16="http://schemas.microsoft.com/office/drawing/2014/main" id="{F1C810D5-93C2-44BB-8ED6-4EBFE0FA8DE8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>
          <a:xfrm>
            <a:off x="6815137" y="2377102"/>
            <a:ext cx="3905617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9" name="Frame text 13">
            <a:extLst>
              <a:ext uri="{FF2B5EF4-FFF2-40B4-BE49-F238E27FC236}">
                <a16:creationId xmlns:a16="http://schemas.microsoft.com/office/drawing/2014/main" id="{25885598-1E07-4D96-AEE0-C7DDE3D39A46}"/>
              </a:ext>
            </a:extLst>
          </p:cNvPr>
          <p:cNvSpPr>
            <a:spLocks noGrp="1" noSelect="1"/>
          </p:cNvSpPr>
          <p:nvPr>
            <p:ph type="body" sz="quarter" idx="18" hasCustomPrompt="1"/>
          </p:nvPr>
        </p:nvSpPr>
        <p:spPr>
          <a:xfrm>
            <a:off x="6815137" y="3975088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9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679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ED87A927-1A9F-4E8C-B14D-0CC0A7F4454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B5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ame 2">
            <a:extLst>
              <a:ext uri="{FF2B5EF4-FFF2-40B4-BE49-F238E27FC236}">
                <a16:creationId xmlns:a16="http://schemas.microsoft.com/office/drawing/2014/main" id="{61BDC869-53D9-4138-8836-157CD6C18211}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E105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ame 3">
            <a:extLst>
              <a:ext uri="{FF2B5EF4-FFF2-40B4-BE49-F238E27FC236}">
                <a16:creationId xmlns:a16="http://schemas.microsoft.com/office/drawing/2014/main" id="{36AA9C6B-161F-453B-AB75-FB5CAF31CDDF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011116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[Slot dia, alleen tekst]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37984BC0-BED7-456D-9ACD-986A29D34A15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1379660" y="2777760"/>
            <a:ext cx="4597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[Telefoonnummer]</a:t>
            </a:r>
          </a:p>
        </p:txBody>
      </p:sp>
      <p:sp>
        <p:nvSpPr>
          <p:cNvPr id="11" name="Frame text 6">
            <a:extLst>
              <a:ext uri="{FF2B5EF4-FFF2-40B4-BE49-F238E27FC236}">
                <a16:creationId xmlns:a16="http://schemas.microsoft.com/office/drawing/2014/main" id="{41D26EB9-26C8-4FAC-8AD4-73765C445247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1375264" y="3178418"/>
            <a:ext cx="4603506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[E-mailadres]</a:t>
            </a:r>
          </a:p>
        </p:txBody>
      </p:sp>
      <p:sp>
        <p:nvSpPr>
          <p:cNvPr id="12" name="Frame text 7">
            <a:extLst>
              <a:ext uri="{FF2B5EF4-FFF2-40B4-BE49-F238E27FC236}">
                <a16:creationId xmlns:a16="http://schemas.microsoft.com/office/drawing/2014/main" id="{9372AC22-E2DA-48B8-BFCD-C89CC2D7B8DE}"/>
              </a:ext>
            </a:extLst>
          </p:cNvPr>
          <p:cNvSpPr>
            <a:spLocks noGrp="1" noSelect="1"/>
          </p:cNvSpPr>
          <p:nvPr>
            <p:ph type="body" sz="quarter" idx="12" hasCustomPrompt="1"/>
          </p:nvPr>
        </p:nvSpPr>
        <p:spPr>
          <a:xfrm>
            <a:off x="1375264" y="3574680"/>
            <a:ext cx="4602041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3" name="Frame text 8">
            <a:extLst>
              <a:ext uri="{FF2B5EF4-FFF2-40B4-BE49-F238E27FC236}">
                <a16:creationId xmlns:a16="http://schemas.microsoft.com/office/drawing/2014/main" id="{B942C52F-C8D7-4FB8-AADE-C86F042103A0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>
          <a:xfrm>
            <a:off x="1373799" y="2377102"/>
            <a:ext cx="4603506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4" name="Frame text 9">
            <a:extLst>
              <a:ext uri="{FF2B5EF4-FFF2-40B4-BE49-F238E27FC236}">
                <a16:creationId xmlns:a16="http://schemas.microsoft.com/office/drawing/2014/main" id="{E30A4DC8-F730-43A2-A6AD-6174F9873FA7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>
          <a:xfrm>
            <a:off x="6816603" y="2777760"/>
            <a:ext cx="3900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[Voornaam Achternaam]</a:t>
            </a:r>
          </a:p>
        </p:txBody>
      </p:sp>
      <p:sp>
        <p:nvSpPr>
          <p:cNvPr id="15" name="Frame text 10">
            <a:extLst>
              <a:ext uri="{FF2B5EF4-FFF2-40B4-BE49-F238E27FC236}">
                <a16:creationId xmlns:a16="http://schemas.microsoft.com/office/drawing/2014/main" id="{1543FA72-66DA-4FAB-A59D-36997BB832D3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>
          <a:xfrm>
            <a:off x="6812206" y="3178418"/>
            <a:ext cx="3905617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[Functie]</a:t>
            </a:r>
          </a:p>
        </p:txBody>
      </p:sp>
      <p:sp>
        <p:nvSpPr>
          <p:cNvPr id="16" name="Frame text 11">
            <a:extLst>
              <a:ext uri="{FF2B5EF4-FFF2-40B4-BE49-F238E27FC236}">
                <a16:creationId xmlns:a16="http://schemas.microsoft.com/office/drawing/2014/main" id="{330E1C17-F382-4484-B853-3BEAF6C1351B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6812207" y="3574680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7" name="Frame text 12">
            <a:extLst>
              <a:ext uri="{FF2B5EF4-FFF2-40B4-BE49-F238E27FC236}">
                <a16:creationId xmlns:a16="http://schemas.microsoft.com/office/drawing/2014/main" id="{F1C810D5-93C2-44BB-8ED6-4EBFE0FA8DE8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>
          <a:xfrm>
            <a:off x="6815137" y="2377102"/>
            <a:ext cx="3905617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9" name="Frame text 13">
            <a:extLst>
              <a:ext uri="{FF2B5EF4-FFF2-40B4-BE49-F238E27FC236}">
                <a16:creationId xmlns:a16="http://schemas.microsoft.com/office/drawing/2014/main" id="{25885598-1E07-4D96-AEE0-C7DDE3D39A46}"/>
              </a:ext>
            </a:extLst>
          </p:cNvPr>
          <p:cNvSpPr>
            <a:spLocks noGrp="1" noSelect="1"/>
          </p:cNvSpPr>
          <p:nvPr>
            <p:ph type="body" sz="quarter" idx="18" hasCustomPrompt="1"/>
          </p:nvPr>
        </p:nvSpPr>
        <p:spPr>
          <a:xfrm>
            <a:off x="6815137" y="3975088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9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149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C4D58290-C227-4CC9-B8D6-0C5C6F026915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E9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ame 2">
            <a:extLst>
              <a:ext uri="{FF2B5EF4-FFF2-40B4-BE49-F238E27FC236}">
                <a16:creationId xmlns:a16="http://schemas.microsoft.com/office/drawing/2014/main" id="{1EEA76E3-9600-48C0-8383-C1CF49A9926D}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ame 3">
            <a:extLst>
              <a:ext uri="{FF2B5EF4-FFF2-40B4-BE49-F238E27FC236}">
                <a16:creationId xmlns:a16="http://schemas.microsoft.com/office/drawing/2014/main" id="{41B3C129-17C9-44CB-8BB2-48BBA9A46078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011116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[Slot dia, alleen tekst]</a:t>
            </a:r>
          </a:p>
        </p:txBody>
      </p:sp>
      <p:sp>
        <p:nvSpPr>
          <p:cNvPr id="9" name="Placeholder 5">
            <a:extLst>
              <a:ext uri="{FF2B5EF4-FFF2-40B4-BE49-F238E27FC236}">
                <a16:creationId xmlns:a16="http://schemas.microsoft.com/office/drawing/2014/main" id="{37984BC0-BED7-456D-9ACD-986A29D34A15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1379660" y="2777760"/>
            <a:ext cx="4597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[Telefoonnummer]</a:t>
            </a:r>
          </a:p>
        </p:txBody>
      </p:sp>
      <p:sp>
        <p:nvSpPr>
          <p:cNvPr id="11" name="Frame text 6">
            <a:extLst>
              <a:ext uri="{FF2B5EF4-FFF2-40B4-BE49-F238E27FC236}">
                <a16:creationId xmlns:a16="http://schemas.microsoft.com/office/drawing/2014/main" id="{41D26EB9-26C8-4FAC-8AD4-73765C445247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1375264" y="3178418"/>
            <a:ext cx="4603506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[E-mailadres]</a:t>
            </a:r>
          </a:p>
        </p:txBody>
      </p:sp>
      <p:sp>
        <p:nvSpPr>
          <p:cNvPr id="12" name="Frame text 7">
            <a:extLst>
              <a:ext uri="{FF2B5EF4-FFF2-40B4-BE49-F238E27FC236}">
                <a16:creationId xmlns:a16="http://schemas.microsoft.com/office/drawing/2014/main" id="{9372AC22-E2DA-48B8-BFCD-C89CC2D7B8DE}"/>
              </a:ext>
            </a:extLst>
          </p:cNvPr>
          <p:cNvSpPr>
            <a:spLocks noGrp="1" noSelect="1"/>
          </p:cNvSpPr>
          <p:nvPr>
            <p:ph type="body" sz="quarter" idx="12" hasCustomPrompt="1"/>
          </p:nvPr>
        </p:nvSpPr>
        <p:spPr>
          <a:xfrm>
            <a:off x="1375264" y="3574680"/>
            <a:ext cx="4602041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3" name="Frame text 8">
            <a:extLst>
              <a:ext uri="{FF2B5EF4-FFF2-40B4-BE49-F238E27FC236}">
                <a16:creationId xmlns:a16="http://schemas.microsoft.com/office/drawing/2014/main" id="{B942C52F-C8D7-4FB8-AADE-C86F042103A0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>
          <a:xfrm>
            <a:off x="1373799" y="2377102"/>
            <a:ext cx="4603506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4" name="Frame text 9">
            <a:extLst>
              <a:ext uri="{FF2B5EF4-FFF2-40B4-BE49-F238E27FC236}">
                <a16:creationId xmlns:a16="http://schemas.microsoft.com/office/drawing/2014/main" id="{E30A4DC8-F730-43A2-A6AD-6174F9873FA7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>
          <a:xfrm>
            <a:off x="6816603" y="2777760"/>
            <a:ext cx="3900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[Voornaam Achternaam]</a:t>
            </a:r>
          </a:p>
        </p:txBody>
      </p:sp>
      <p:sp>
        <p:nvSpPr>
          <p:cNvPr id="15" name="Frame text 10">
            <a:extLst>
              <a:ext uri="{FF2B5EF4-FFF2-40B4-BE49-F238E27FC236}">
                <a16:creationId xmlns:a16="http://schemas.microsoft.com/office/drawing/2014/main" id="{1543FA72-66DA-4FAB-A59D-36997BB832D3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>
          <a:xfrm>
            <a:off x="6812206" y="3178418"/>
            <a:ext cx="3905617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[Functie]</a:t>
            </a:r>
          </a:p>
        </p:txBody>
      </p:sp>
      <p:sp>
        <p:nvSpPr>
          <p:cNvPr id="16" name="Frame text 11">
            <a:extLst>
              <a:ext uri="{FF2B5EF4-FFF2-40B4-BE49-F238E27FC236}">
                <a16:creationId xmlns:a16="http://schemas.microsoft.com/office/drawing/2014/main" id="{330E1C17-F382-4484-B853-3BEAF6C1351B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6812207" y="3574680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7" name="Frame text 12">
            <a:extLst>
              <a:ext uri="{FF2B5EF4-FFF2-40B4-BE49-F238E27FC236}">
                <a16:creationId xmlns:a16="http://schemas.microsoft.com/office/drawing/2014/main" id="{F1C810D5-93C2-44BB-8ED6-4EBFE0FA8DE8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>
          <a:xfrm>
            <a:off x="6815137" y="2377102"/>
            <a:ext cx="3905617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9" name="Frame text 13">
            <a:extLst>
              <a:ext uri="{FF2B5EF4-FFF2-40B4-BE49-F238E27FC236}">
                <a16:creationId xmlns:a16="http://schemas.microsoft.com/office/drawing/2014/main" id="{25885598-1E07-4D96-AEE0-C7DDE3D39A46}"/>
              </a:ext>
            </a:extLst>
          </p:cNvPr>
          <p:cNvSpPr>
            <a:spLocks noGrp="1" noSelect="1"/>
          </p:cNvSpPr>
          <p:nvPr>
            <p:ph type="body" sz="quarter" idx="18" hasCustomPrompt="1"/>
          </p:nvPr>
        </p:nvSpPr>
        <p:spPr>
          <a:xfrm>
            <a:off x="6815137" y="3975088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9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376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">
            <a:extLst>
              <a:ext uri="{FF2B5EF4-FFF2-40B4-BE49-F238E27FC236}">
                <a16:creationId xmlns:a16="http://schemas.microsoft.com/office/drawing/2014/main" id="{588640D6-9CCF-4E64-9043-215BF5D3C7A5}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F8E9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ame 2">
            <a:extLst>
              <a:ext uri="{FF2B5EF4-FFF2-40B4-BE49-F238E27FC236}">
                <a16:creationId xmlns:a16="http://schemas.microsoft.com/office/drawing/2014/main" id="{CB631BE0-4DC8-4C8C-89C4-5386136515F5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011116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[Slot dia, alleen tekst]</a:t>
            </a:r>
          </a:p>
        </p:txBody>
      </p:sp>
      <p:sp>
        <p:nvSpPr>
          <p:cNvPr id="9" name="Placeholder 4">
            <a:extLst>
              <a:ext uri="{FF2B5EF4-FFF2-40B4-BE49-F238E27FC236}">
                <a16:creationId xmlns:a16="http://schemas.microsoft.com/office/drawing/2014/main" id="{37984BC0-BED7-456D-9ACD-986A29D34A15}"/>
              </a:ext>
            </a:extLst>
          </p:cNvPr>
          <p:cNvSpPr>
            <a:spLocks noGrp="1" noSelect="1"/>
          </p:cNvSpPr>
          <p:nvPr>
            <p:ph type="body" sz="quarter" idx="10" hasCustomPrompt="1"/>
          </p:nvPr>
        </p:nvSpPr>
        <p:spPr>
          <a:xfrm>
            <a:off x="1379660" y="2777760"/>
            <a:ext cx="4597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[Telefoonnummer]</a:t>
            </a:r>
          </a:p>
        </p:txBody>
      </p:sp>
      <p:sp>
        <p:nvSpPr>
          <p:cNvPr id="11" name="Frame text 5">
            <a:extLst>
              <a:ext uri="{FF2B5EF4-FFF2-40B4-BE49-F238E27FC236}">
                <a16:creationId xmlns:a16="http://schemas.microsoft.com/office/drawing/2014/main" id="{41D26EB9-26C8-4FAC-8AD4-73765C445247}"/>
              </a:ext>
            </a:extLst>
          </p:cNvPr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1375264" y="3178418"/>
            <a:ext cx="4603506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[E-mailadres]</a:t>
            </a:r>
          </a:p>
        </p:txBody>
      </p:sp>
      <p:sp>
        <p:nvSpPr>
          <p:cNvPr id="12" name="Frame text 6">
            <a:extLst>
              <a:ext uri="{FF2B5EF4-FFF2-40B4-BE49-F238E27FC236}">
                <a16:creationId xmlns:a16="http://schemas.microsoft.com/office/drawing/2014/main" id="{9372AC22-E2DA-48B8-BFCD-C89CC2D7B8DE}"/>
              </a:ext>
            </a:extLst>
          </p:cNvPr>
          <p:cNvSpPr>
            <a:spLocks noGrp="1" noSelect="1"/>
          </p:cNvSpPr>
          <p:nvPr>
            <p:ph type="body" sz="quarter" idx="12" hasCustomPrompt="1"/>
          </p:nvPr>
        </p:nvSpPr>
        <p:spPr>
          <a:xfrm>
            <a:off x="1375264" y="3574680"/>
            <a:ext cx="4602041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3" name="Frame text 7">
            <a:extLst>
              <a:ext uri="{FF2B5EF4-FFF2-40B4-BE49-F238E27FC236}">
                <a16:creationId xmlns:a16="http://schemas.microsoft.com/office/drawing/2014/main" id="{B942C52F-C8D7-4FB8-AADE-C86F042103A0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>
          <a:xfrm>
            <a:off x="1373799" y="2377102"/>
            <a:ext cx="4603506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4" name="Frame text 8">
            <a:extLst>
              <a:ext uri="{FF2B5EF4-FFF2-40B4-BE49-F238E27FC236}">
                <a16:creationId xmlns:a16="http://schemas.microsoft.com/office/drawing/2014/main" id="{E30A4DC8-F730-43A2-A6AD-6174F9873FA7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>
          <a:xfrm>
            <a:off x="6816603" y="2777760"/>
            <a:ext cx="3900645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[Voornaam Achternaam]</a:t>
            </a:r>
          </a:p>
        </p:txBody>
      </p:sp>
      <p:sp>
        <p:nvSpPr>
          <p:cNvPr id="15" name="Frame text 9">
            <a:extLst>
              <a:ext uri="{FF2B5EF4-FFF2-40B4-BE49-F238E27FC236}">
                <a16:creationId xmlns:a16="http://schemas.microsoft.com/office/drawing/2014/main" id="{1543FA72-66DA-4FAB-A59D-36997BB832D3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>
          <a:xfrm>
            <a:off x="6812206" y="3178418"/>
            <a:ext cx="3905617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[Functie]</a:t>
            </a:r>
          </a:p>
        </p:txBody>
      </p:sp>
      <p:sp>
        <p:nvSpPr>
          <p:cNvPr id="16" name="Frame text 10">
            <a:extLst>
              <a:ext uri="{FF2B5EF4-FFF2-40B4-BE49-F238E27FC236}">
                <a16:creationId xmlns:a16="http://schemas.microsoft.com/office/drawing/2014/main" id="{330E1C17-F382-4484-B853-3BEAF6C1351B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>
          <a:xfrm>
            <a:off x="6812207" y="3574680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17" name="Frame text 11">
            <a:extLst>
              <a:ext uri="{FF2B5EF4-FFF2-40B4-BE49-F238E27FC236}">
                <a16:creationId xmlns:a16="http://schemas.microsoft.com/office/drawing/2014/main" id="{F1C810D5-93C2-44BB-8ED6-4EBFE0FA8DE8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>
          <a:xfrm>
            <a:off x="6815137" y="2377102"/>
            <a:ext cx="3905617" cy="387470"/>
          </a:xfrm>
        </p:spPr>
        <p:txBody>
          <a:bodyPr/>
          <a:lstStyle>
            <a:lvl1pPr marL="0" indent="0">
              <a:buNone/>
              <a:defRPr sz="2300" b="1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/>
              <a:t>[Kop]</a:t>
            </a:r>
          </a:p>
        </p:txBody>
      </p:sp>
      <p:sp>
        <p:nvSpPr>
          <p:cNvPr id="19" name="Frame text 12">
            <a:extLst>
              <a:ext uri="{FF2B5EF4-FFF2-40B4-BE49-F238E27FC236}">
                <a16:creationId xmlns:a16="http://schemas.microsoft.com/office/drawing/2014/main" id="{25885598-1E07-4D96-AEE0-C7DDE3D39A46}"/>
              </a:ext>
            </a:extLst>
          </p:cNvPr>
          <p:cNvSpPr>
            <a:spLocks noGrp="1" noSelect="1"/>
          </p:cNvSpPr>
          <p:nvPr>
            <p:ph type="body" sz="quarter" idx="18" hasCustomPrompt="1"/>
          </p:nvPr>
        </p:nvSpPr>
        <p:spPr>
          <a:xfrm>
            <a:off x="6815137" y="3975088"/>
            <a:ext cx="3904374" cy="38747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[Mobiel]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9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33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01341"/>
            <a:ext cx="12192000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7381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6E2FD03-3E71-406B-8487-EF80F8753F0D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E9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ame 2">
            <a:extLst>
              <a:ext uri="{FF2B5EF4-FFF2-40B4-BE49-F238E27FC236}">
                <a16:creationId xmlns:a16="http://schemas.microsoft.com/office/drawing/2014/main" id="{547A85F9-E03A-4460-8A87-3AF9F895EE2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ame 3">
            <a:extLst>
              <a:ext uri="{FF2B5EF4-FFF2-40B4-BE49-F238E27FC236}">
                <a16:creationId xmlns:a16="http://schemas.microsoft.com/office/drawing/2014/main" id="{573C9915-CDE1-44D8-8672-D6A92462307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4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959404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3]</a:t>
            </a:r>
          </a:p>
        </p:txBody>
      </p:sp>
      <p:sp>
        <p:nvSpPr>
          <p:cNvPr id="3" name="Subtitle 5"/>
          <p:cNvSpPr>
            <a:spLocks noGrp="1" noSelect="1"/>
          </p:cNvSpPr>
          <p:nvPr>
            <p:ph type="subTitle" idx="1" hasCustomPrompt="1"/>
          </p:nvPr>
        </p:nvSpPr>
        <p:spPr>
          <a:xfrm>
            <a:off x="1269518" y="2528999"/>
            <a:ext cx="8261344" cy="1959403"/>
          </a:xfrm>
        </p:spPr>
        <p:txBody>
          <a:bodyPr/>
          <a:lstStyle>
            <a:lvl1pPr marL="0" indent="0" algn="l">
              <a:buNone/>
              <a:defRPr sz="5500" spc="-90" baseline="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[Alleen tekst]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1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1">
            <a:extLst>
              <a:ext uri="{FF2B5EF4-FFF2-40B4-BE49-F238E27FC236}">
                <a16:creationId xmlns:a16="http://schemas.microsoft.com/office/drawing/2014/main" id="{3076A3B4-14E7-476E-A22B-73A72DF7A93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35000"/>
            <a:ext cx="10922000" cy="5143500"/>
          </a:xfrm>
          <a:custGeom>
            <a:avLst/>
            <a:gdLst>
              <a:gd name="T0" fmla="*/ 6880 w 6880"/>
              <a:gd name="T1" fmla="*/ 1289 h 3240"/>
              <a:gd name="T2" fmla="*/ 6880 w 6880"/>
              <a:gd name="T3" fmla="*/ 0 h 3240"/>
              <a:gd name="T4" fmla="*/ 4080 w 6880"/>
              <a:gd name="T5" fmla="*/ 0 h 3240"/>
              <a:gd name="T6" fmla="*/ 2869 w 6880"/>
              <a:gd name="T7" fmla="*/ 0 h 3240"/>
              <a:gd name="T8" fmla="*/ 2822 w 6880"/>
              <a:gd name="T9" fmla="*/ 0 h 3240"/>
              <a:gd name="T10" fmla="*/ 2403 w 6880"/>
              <a:gd name="T11" fmla="*/ 0 h 3240"/>
              <a:gd name="T12" fmla="*/ 1192 w 6880"/>
              <a:gd name="T13" fmla="*/ 0 h 3240"/>
              <a:gd name="T14" fmla="*/ 0 w 6880"/>
              <a:gd name="T15" fmla="*/ 1933 h 3240"/>
              <a:gd name="T16" fmla="*/ 0 w 6880"/>
              <a:gd name="T17" fmla="*/ 3240 h 3240"/>
              <a:gd name="T18" fmla="*/ 1211 w 6880"/>
              <a:gd name="T19" fmla="*/ 3240 h 3240"/>
              <a:gd name="T20" fmla="*/ 4014 w 6880"/>
              <a:gd name="T21" fmla="*/ 3240 h 3240"/>
              <a:gd name="T22" fmla="*/ 4058 w 6880"/>
              <a:gd name="T23" fmla="*/ 3240 h 3240"/>
              <a:gd name="T24" fmla="*/ 5269 w 6880"/>
              <a:gd name="T25" fmla="*/ 3240 h 3240"/>
              <a:gd name="T26" fmla="*/ 5691 w 6880"/>
              <a:gd name="T27" fmla="*/ 3240 h 3240"/>
              <a:gd name="T28" fmla="*/ 6880 w 6880"/>
              <a:gd name="T29" fmla="*/ 128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80" h="3240">
                <a:moveTo>
                  <a:pt x="6880" y="1289"/>
                </a:moveTo>
                <a:lnTo>
                  <a:pt x="6880" y="0"/>
                </a:lnTo>
                <a:lnTo>
                  <a:pt x="4080" y="0"/>
                </a:lnTo>
                <a:lnTo>
                  <a:pt x="2869" y="0"/>
                </a:lnTo>
                <a:lnTo>
                  <a:pt x="2822" y="0"/>
                </a:lnTo>
                <a:lnTo>
                  <a:pt x="2403" y="0"/>
                </a:lnTo>
                <a:lnTo>
                  <a:pt x="1192" y="0"/>
                </a:lnTo>
                <a:lnTo>
                  <a:pt x="0" y="1933"/>
                </a:lnTo>
                <a:lnTo>
                  <a:pt x="0" y="3240"/>
                </a:lnTo>
                <a:lnTo>
                  <a:pt x="1211" y="3240"/>
                </a:lnTo>
                <a:lnTo>
                  <a:pt x="4014" y="3240"/>
                </a:lnTo>
                <a:lnTo>
                  <a:pt x="4058" y="3240"/>
                </a:lnTo>
                <a:lnTo>
                  <a:pt x="5269" y="3240"/>
                </a:lnTo>
                <a:lnTo>
                  <a:pt x="5691" y="3240"/>
                </a:lnTo>
                <a:lnTo>
                  <a:pt x="6880" y="1289"/>
                </a:lnTo>
                <a:close/>
              </a:path>
            </a:pathLst>
          </a:custGeom>
          <a:solidFill>
            <a:srgbClr val="F8E9D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ame 2">
            <a:extLst>
              <a:ext uri="{FF2B5EF4-FFF2-40B4-BE49-F238E27FC236}">
                <a16:creationId xmlns:a16="http://schemas.microsoft.com/office/drawing/2014/main" id="{381C226F-2E50-4BAC-A410-AFFB07007A04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8261344" cy="1959404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4]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>
          <a:xfrm>
            <a:off x="1269518" y="2528999"/>
            <a:ext cx="8261344" cy="1959403"/>
          </a:xfrm>
        </p:spPr>
        <p:txBody>
          <a:bodyPr/>
          <a:lstStyle>
            <a:lvl1pPr marL="0" indent="0" algn="l">
              <a:buNone/>
              <a:defRPr sz="5500" spc="-90" baseline="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[Alleen tekst]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68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ctrTitle" hasCustomPrompt="1"/>
          </p:nvPr>
        </p:nvSpPr>
        <p:spPr>
          <a:xfrm>
            <a:off x="1269518" y="523142"/>
            <a:ext cx="10287482" cy="1006720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5 – met beeld]</a:t>
            </a:r>
          </a:p>
        </p:txBody>
      </p:sp>
      <p:sp>
        <p:nvSpPr>
          <p:cNvPr id="13" name="Frame 2">
            <a:extLst>
              <a:ext uri="{FF2B5EF4-FFF2-40B4-BE49-F238E27FC236}">
                <a16:creationId xmlns:a16="http://schemas.microsoft.com/office/drawing/2014/main" id="{74206682-3B17-4DAF-BE45-95A8824FED5B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ame picture 3">
            <a:extLst>
              <a:ext uri="{FF2B5EF4-FFF2-40B4-BE49-F238E27FC236}">
                <a16:creationId xmlns:a16="http://schemas.microsoft.com/office/drawing/2014/main" id="{5D999664-CF75-4973-87A6-4DE2615F2065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>
          <a:xfrm>
            <a:off x="635040" y="1778040"/>
            <a:ext cx="10921960" cy="4000460"/>
          </a:xfrm>
          <a:custGeom>
            <a:avLst/>
            <a:gdLst>
              <a:gd name="connsiteX0" fmla="*/ 1471548 w 10921960"/>
              <a:gd name="connsiteY0" fmla="*/ 0 h 4000460"/>
              <a:gd name="connsiteX1" fmla="*/ 10921960 w 10921960"/>
              <a:gd name="connsiteY1" fmla="*/ 0 h 4000460"/>
              <a:gd name="connsiteX2" fmla="*/ 10921960 w 10921960"/>
              <a:gd name="connsiteY2" fmla="*/ 1592223 h 4000460"/>
              <a:gd name="connsiteX3" fmla="*/ 9453522 w 10921960"/>
              <a:gd name="connsiteY3" fmla="*/ 4000460 h 4000460"/>
              <a:gd name="connsiteX4" fmla="*/ 8851860 w 10921960"/>
              <a:gd name="connsiteY4" fmla="*/ 4000460 h 4000460"/>
              <a:gd name="connsiteX5" fmla="*/ 8796298 w 10921960"/>
              <a:gd name="connsiteY5" fmla="*/ 4000460 h 4000460"/>
              <a:gd name="connsiteX6" fmla="*/ 1766848 w 10921960"/>
              <a:gd name="connsiteY6" fmla="*/ 4000460 h 4000460"/>
              <a:gd name="connsiteX7" fmla="*/ 0 w 10921960"/>
              <a:gd name="connsiteY7" fmla="*/ 4000460 h 4000460"/>
              <a:gd name="connsiteX8" fmla="*/ 0 w 10921960"/>
              <a:gd name="connsiteY8" fmla="*/ 2387495 h 40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1960" h="4000460">
                <a:moveTo>
                  <a:pt x="1471548" y="0"/>
                </a:moveTo>
                <a:lnTo>
                  <a:pt x="10921960" y="0"/>
                </a:lnTo>
                <a:lnTo>
                  <a:pt x="10921960" y="1592223"/>
                </a:lnTo>
                <a:lnTo>
                  <a:pt x="9453522" y="4000460"/>
                </a:lnTo>
                <a:lnTo>
                  <a:pt x="8851860" y="4000460"/>
                </a:lnTo>
                <a:lnTo>
                  <a:pt x="8796298" y="4000460"/>
                </a:lnTo>
                <a:lnTo>
                  <a:pt x="1766848" y="4000460"/>
                </a:lnTo>
                <a:lnTo>
                  <a:pt x="0" y="4000460"/>
                </a:lnTo>
                <a:lnTo>
                  <a:pt x="0" y="2387495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1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 noSelect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0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sub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ctrTitle" hasCustomPrompt="1"/>
          </p:nvPr>
        </p:nvSpPr>
        <p:spPr>
          <a:xfrm>
            <a:off x="1269517" y="523142"/>
            <a:ext cx="10283573" cy="1011116"/>
          </a:xfrm>
        </p:spPr>
        <p:txBody>
          <a:bodyPr anchor="b" anchorCtr="0"/>
          <a:lstStyle>
            <a:lvl1pPr algn="l">
              <a:defRPr sz="5500" spc="-90" baseline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l-NL"/>
              <a:t>[</a:t>
            </a:r>
            <a:r>
              <a:rPr lang="nl-NL" err="1"/>
              <a:t>Titeldia</a:t>
            </a:r>
            <a:r>
              <a:rPr lang="nl-NL"/>
              <a:t> variant 6]</a:t>
            </a:r>
          </a:p>
        </p:txBody>
      </p:sp>
      <p:sp>
        <p:nvSpPr>
          <p:cNvPr id="3" name="Subtitle 2"/>
          <p:cNvSpPr>
            <a:spLocks noGrp="1" noSelect="1"/>
          </p:cNvSpPr>
          <p:nvPr>
            <p:ph type="subTitle" idx="1" hasCustomPrompt="1"/>
          </p:nvPr>
        </p:nvSpPr>
        <p:spPr>
          <a:xfrm>
            <a:off x="1269518" y="1575034"/>
            <a:ext cx="10283574" cy="1011116"/>
          </a:xfrm>
        </p:spPr>
        <p:txBody>
          <a:bodyPr/>
          <a:lstStyle>
            <a:lvl1pPr marL="0" indent="0" algn="l">
              <a:buNone/>
              <a:defRPr sz="5500" spc="-90" baseline="0">
                <a:solidFill>
                  <a:schemeClr val="accent3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[Met beeld]</a:t>
            </a:r>
          </a:p>
        </p:txBody>
      </p:sp>
      <p:sp>
        <p:nvSpPr>
          <p:cNvPr id="7" name="Frame 3">
            <a:extLst>
              <a:ext uri="{FF2B5EF4-FFF2-40B4-BE49-F238E27FC236}">
                <a16:creationId xmlns:a16="http://schemas.microsoft.com/office/drawing/2014/main" id="{AB98EA11-F7D3-4D59-887B-2703C564388E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ame picture 4">
            <a:extLst>
              <a:ext uri="{FF2B5EF4-FFF2-40B4-BE49-F238E27FC236}">
                <a16:creationId xmlns:a16="http://schemas.microsoft.com/office/drawing/2014/main" id="{0DCDD9EC-EC1C-462A-BFF5-3DEEB50B328C}"/>
              </a:ext>
            </a:extLst>
          </p:cNvPr>
          <p:cNvSpPr>
            <a:spLocks noGrp="1" noSelect="1"/>
          </p:cNvSpPr>
          <p:nvPr>
            <p:ph type="pic" idx="10" hasCustomPrompt="1"/>
          </p:nvPr>
        </p:nvSpPr>
        <p:spPr>
          <a:xfrm>
            <a:off x="635040" y="2730600"/>
            <a:ext cx="10921960" cy="2984400"/>
          </a:xfrm>
          <a:custGeom>
            <a:avLst/>
            <a:gdLst>
              <a:gd name="connsiteX0" fmla="*/ 1098448 w 10921960"/>
              <a:gd name="connsiteY0" fmla="*/ 0 h 2984400"/>
              <a:gd name="connsiteX1" fmla="*/ 10921960 w 10921960"/>
              <a:gd name="connsiteY1" fmla="*/ 0 h 2984400"/>
              <a:gd name="connsiteX2" fmla="*/ 10921960 w 10921960"/>
              <a:gd name="connsiteY2" fmla="*/ 1187350 h 2984400"/>
              <a:gd name="connsiteX3" fmla="*/ 9826585 w 10921960"/>
              <a:gd name="connsiteY3" fmla="*/ 2984400 h 2984400"/>
              <a:gd name="connsiteX4" fmla="*/ 7516773 w 10921960"/>
              <a:gd name="connsiteY4" fmla="*/ 2984400 h 2984400"/>
              <a:gd name="connsiteX5" fmla="*/ 6400760 w 10921960"/>
              <a:gd name="connsiteY5" fmla="*/ 2984400 h 2984400"/>
              <a:gd name="connsiteX6" fmla="*/ 6361073 w 10921960"/>
              <a:gd name="connsiteY6" fmla="*/ 2984400 h 2984400"/>
              <a:gd name="connsiteX7" fmla="*/ 1115973 w 10921960"/>
              <a:gd name="connsiteY7" fmla="*/ 2984400 h 2984400"/>
              <a:gd name="connsiteX8" fmla="*/ 0 w 10921960"/>
              <a:gd name="connsiteY8" fmla="*/ 2984400 h 2984400"/>
              <a:gd name="connsiteX9" fmla="*/ 0 w 10921960"/>
              <a:gd name="connsiteY9" fmla="*/ 1781011 h 29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21960" h="2984400">
                <a:moveTo>
                  <a:pt x="1098448" y="0"/>
                </a:moveTo>
                <a:lnTo>
                  <a:pt x="10921960" y="0"/>
                </a:lnTo>
                <a:lnTo>
                  <a:pt x="10921960" y="1187350"/>
                </a:lnTo>
                <a:lnTo>
                  <a:pt x="9826585" y="2984400"/>
                </a:lnTo>
                <a:lnTo>
                  <a:pt x="7516773" y="2984400"/>
                </a:lnTo>
                <a:lnTo>
                  <a:pt x="6400760" y="2984400"/>
                </a:lnTo>
                <a:lnTo>
                  <a:pt x="6361073" y="2984400"/>
                </a:lnTo>
                <a:lnTo>
                  <a:pt x="1115973" y="2984400"/>
                </a:lnTo>
                <a:lnTo>
                  <a:pt x="0" y="2984400"/>
                </a:lnTo>
                <a:lnTo>
                  <a:pt x="0" y="1781011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[Klik op het pictogram om een afbeelding in te voegen]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1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 noSelect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88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46DF33AE-FADA-4CFB-9B13-18C1BFFB4AB2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>
          <a:xfrm>
            <a:off x="0" y="0"/>
            <a:ext cx="121932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369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gro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>
            <a:extLst>
              <a:ext uri="{FF2B5EF4-FFF2-40B4-BE49-F238E27FC236}">
                <a16:creationId xmlns:a16="http://schemas.microsoft.com/office/drawing/2014/main" id="{3684B696-3131-4BD3-ACF9-E955E7EA28B9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EEDEC1C-C59D-4084-9514-B12C93DEF5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F8E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A1C2DA-2121-4EA6-878D-544A8BD7643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0" y="400"/>
              <a:ext cx="6880" cy="3240"/>
            </a:xfrm>
            <a:custGeom>
              <a:avLst/>
              <a:gdLst>
                <a:gd name="T0" fmla="*/ 6880 w 6880"/>
                <a:gd name="T1" fmla="*/ 3240 h 3240"/>
                <a:gd name="T2" fmla="*/ 6880 w 6880"/>
                <a:gd name="T3" fmla="*/ 1933 h 3240"/>
                <a:gd name="T4" fmla="*/ 5688 w 6880"/>
                <a:gd name="T5" fmla="*/ 0 h 3240"/>
                <a:gd name="T6" fmla="*/ 4277 w 6880"/>
                <a:gd name="T7" fmla="*/ 0 h 3240"/>
                <a:gd name="T8" fmla="*/ 4011 w 6880"/>
                <a:gd name="T9" fmla="*/ 0 h 3240"/>
                <a:gd name="T10" fmla="*/ 2866 w 6880"/>
                <a:gd name="T11" fmla="*/ 0 h 3240"/>
                <a:gd name="T12" fmla="*/ 2600 w 6880"/>
                <a:gd name="T13" fmla="*/ 0 h 3240"/>
                <a:gd name="T14" fmla="*/ 1189 w 6880"/>
                <a:gd name="T15" fmla="*/ 0 h 3240"/>
                <a:gd name="T16" fmla="*/ 0 w 6880"/>
                <a:gd name="T17" fmla="*/ 1951 h 3240"/>
                <a:gd name="T18" fmla="*/ 0 w 6880"/>
                <a:gd name="T19" fmla="*/ 3240 h 3240"/>
                <a:gd name="T20" fmla="*/ 1411 w 6880"/>
                <a:gd name="T21" fmla="*/ 3240 h 3240"/>
                <a:gd name="T22" fmla="*/ 2822 w 6880"/>
                <a:gd name="T23" fmla="*/ 3240 h 3240"/>
                <a:gd name="T24" fmla="*/ 4058 w 6880"/>
                <a:gd name="T25" fmla="*/ 3240 h 3240"/>
                <a:gd name="T26" fmla="*/ 5469 w 6880"/>
                <a:gd name="T27" fmla="*/ 3240 h 3240"/>
                <a:gd name="T28" fmla="*/ 6880 w 6880"/>
                <a:gd name="T29" fmla="*/ 324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80" h="3240">
                  <a:moveTo>
                    <a:pt x="6880" y="3240"/>
                  </a:moveTo>
                  <a:lnTo>
                    <a:pt x="6880" y="1933"/>
                  </a:lnTo>
                  <a:lnTo>
                    <a:pt x="5688" y="0"/>
                  </a:lnTo>
                  <a:lnTo>
                    <a:pt x="4277" y="0"/>
                  </a:lnTo>
                  <a:lnTo>
                    <a:pt x="4011" y="0"/>
                  </a:lnTo>
                  <a:lnTo>
                    <a:pt x="2866" y="0"/>
                  </a:lnTo>
                  <a:lnTo>
                    <a:pt x="2600" y="0"/>
                  </a:lnTo>
                  <a:lnTo>
                    <a:pt x="1189" y="0"/>
                  </a:lnTo>
                  <a:lnTo>
                    <a:pt x="0" y="1951"/>
                  </a:lnTo>
                  <a:lnTo>
                    <a:pt x="0" y="3240"/>
                  </a:lnTo>
                  <a:lnTo>
                    <a:pt x="1411" y="3240"/>
                  </a:lnTo>
                  <a:lnTo>
                    <a:pt x="2822" y="3240"/>
                  </a:lnTo>
                  <a:lnTo>
                    <a:pt x="4058" y="3240"/>
                  </a:lnTo>
                  <a:lnTo>
                    <a:pt x="5469" y="3240"/>
                  </a:lnTo>
                  <a:lnTo>
                    <a:pt x="6880" y="3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9" name="Frame 2">
            <a:extLst>
              <a:ext uri="{FF2B5EF4-FFF2-40B4-BE49-F238E27FC236}">
                <a16:creationId xmlns:a16="http://schemas.microsoft.com/office/drawing/2014/main" id="{7D80852D-D93E-45A1-8B5C-E70F15222EE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***Title 3"/>
          <p:cNvSpPr>
            <a:spLocks noGrp="1" noSelect="1"/>
          </p:cNvSpPr>
          <p:nvPr>
            <p:ph type="title" hasCustomPrompt="1"/>
          </p:nvPr>
        </p:nvSpPr>
        <p:spPr>
          <a:xfrm>
            <a:off x="1265150" y="750285"/>
            <a:ext cx="10254536" cy="1062001"/>
          </a:xfrm>
        </p:spPr>
        <p:txBody>
          <a:bodyPr/>
          <a:lstStyle>
            <a:lvl1pPr>
              <a:lnSpc>
                <a:spcPct val="92000"/>
              </a:lnSpc>
              <a:defRPr sz="5500" spc="-1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[Dia met alleen tekst (intro)]</a:t>
            </a:r>
          </a:p>
        </p:txBody>
      </p:sp>
      <p:sp>
        <p:nvSpPr>
          <p:cNvPr id="21" name="Frame text 4 (JU-Free)">
            <a:extLst>
              <a:ext uri="{FF2B5EF4-FFF2-40B4-BE49-F238E27FC236}">
                <a16:creationId xmlns:a16="http://schemas.microsoft.com/office/drawing/2014/main" id="{ECDAF897-E20A-470B-92FF-6A9547006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5238" y="2373313"/>
            <a:ext cx="10253662" cy="2832100"/>
          </a:xfrm>
        </p:spPr>
        <p:txBody>
          <a:bodyPr/>
          <a:lstStyle>
            <a:lvl1pPr marL="0" indent="0">
              <a:buNone/>
              <a:defRPr sz="2300"/>
            </a:lvl1pPr>
            <a:lvl2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2pPr>
            <a:lvl3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JU-LEVEL1=Grote tekst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4"/>
          </p:nvPr>
        </p:nvSpPr>
        <p:spPr/>
        <p:txBody>
          <a:bodyPr/>
          <a:lstStyle/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grote tekst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7AF5DBC9-8631-47BC-932A-3EFDCA293D33}"/>
              </a:ext>
            </a:extLst>
          </p:cNvPr>
          <p:cNvSpPr>
            <a:spLocks noSelect="1" noChangeArrowheads="1"/>
          </p:cNvSpPr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F8E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ame 2">
            <a:extLst>
              <a:ext uri="{FF2B5EF4-FFF2-40B4-BE49-F238E27FC236}">
                <a16:creationId xmlns:a16="http://schemas.microsoft.com/office/drawing/2014/main" id="{A0AC5A50-9E55-4320-8420-77085E5B12B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ame picture 3">
            <a:extLst>
              <a:ext uri="{FF2B5EF4-FFF2-40B4-BE49-F238E27FC236}">
                <a16:creationId xmlns:a16="http://schemas.microsoft.com/office/drawing/2014/main" id="{68BDEB81-D653-451B-91AD-BBAAFDDEC4EE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>
          <a:xfrm>
            <a:off x="6096000" y="0"/>
            <a:ext cx="60972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5" name="Frame 4">
            <a:extLst>
              <a:ext uri="{FF2B5EF4-FFF2-40B4-BE49-F238E27FC236}">
                <a16:creationId xmlns:a16="http://schemas.microsoft.com/office/drawing/2014/main" id="{47E2936A-BE8C-4015-BB04-9EFF3A2B74B0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35000"/>
            <a:ext cx="4849813" cy="5143500"/>
          </a:xfrm>
          <a:custGeom>
            <a:avLst/>
            <a:gdLst>
              <a:gd name="T0" fmla="*/ 1190 w 3055"/>
              <a:gd name="T1" fmla="*/ 0 h 3240"/>
              <a:gd name="T2" fmla="*/ 0 w 3055"/>
              <a:gd name="T3" fmla="*/ 1951 h 3240"/>
              <a:gd name="T4" fmla="*/ 0 w 3055"/>
              <a:gd name="T5" fmla="*/ 3240 h 3240"/>
              <a:gd name="T6" fmla="*/ 3055 w 3055"/>
              <a:gd name="T7" fmla="*/ 3240 h 3240"/>
              <a:gd name="T8" fmla="*/ 3055 w 3055"/>
              <a:gd name="T9" fmla="*/ 1933 h 3240"/>
              <a:gd name="T10" fmla="*/ 3055 w 3055"/>
              <a:gd name="T11" fmla="*/ 0 h 3240"/>
              <a:gd name="T12" fmla="*/ 1190 w 3055"/>
              <a:gd name="T13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5" h="3240">
                <a:moveTo>
                  <a:pt x="1190" y="0"/>
                </a:moveTo>
                <a:lnTo>
                  <a:pt x="0" y="1951"/>
                </a:lnTo>
                <a:lnTo>
                  <a:pt x="0" y="3240"/>
                </a:lnTo>
                <a:lnTo>
                  <a:pt x="3055" y="3240"/>
                </a:lnTo>
                <a:lnTo>
                  <a:pt x="3055" y="1933"/>
                </a:lnTo>
                <a:lnTo>
                  <a:pt x="3055" y="0"/>
                </a:lnTo>
                <a:lnTo>
                  <a:pt x="11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***Title 5"/>
          <p:cNvSpPr>
            <a:spLocks noGrp="1" noSelect="1"/>
          </p:cNvSpPr>
          <p:nvPr>
            <p:ph type="title" hasCustomPrompt="1"/>
          </p:nvPr>
        </p:nvSpPr>
        <p:spPr>
          <a:xfrm>
            <a:off x="1265040" y="750240"/>
            <a:ext cx="4049712" cy="1584000"/>
          </a:xfrm>
        </p:spPr>
        <p:txBody>
          <a:bodyPr/>
          <a:lstStyle>
            <a:lvl1pPr>
              <a:lnSpc>
                <a:spcPct val="92000"/>
              </a:lnSpc>
              <a:defRPr sz="5500" spc="-1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[Intro tekst,  </a:t>
            </a:r>
            <a:br>
              <a:rPr lang="nl-NL"/>
            </a:br>
            <a:r>
              <a:rPr lang="nl-NL"/>
              <a:t>1 foto rechts]</a:t>
            </a:r>
          </a:p>
        </p:txBody>
      </p:sp>
      <p:sp>
        <p:nvSpPr>
          <p:cNvPr id="21" name="Frame text 6 (JU-Free)">
            <a:extLst>
              <a:ext uri="{FF2B5EF4-FFF2-40B4-BE49-F238E27FC236}">
                <a16:creationId xmlns:a16="http://schemas.microsoft.com/office/drawing/2014/main" id="{ECDAF897-E20A-470B-92FF-6A9547006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5238" y="2373313"/>
            <a:ext cx="4049712" cy="2832100"/>
          </a:xfrm>
        </p:spPr>
        <p:txBody>
          <a:bodyPr/>
          <a:lstStyle>
            <a:lvl1pPr marL="0" indent="0">
              <a:buNone/>
              <a:defRPr sz="2300"/>
            </a:lvl1pPr>
            <a:lvl2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2pPr>
            <a:lvl3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3pPr>
            <a:lvl4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4pPr>
            <a:lvl5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5pPr>
            <a:lvl6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6pPr>
            <a:lvl7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7pPr>
            <a:lvl8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8pPr>
            <a:lvl9pPr marL="0" marR="0" indent="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300" b="0" i="0" u="none" baseline="0">
                <a:solidFill>
                  <a:schemeClr val="tx1">
                    <a:lumMod val="100000"/>
                  </a:schemeClr>
                </a:solidFill>
                <a:latin typeface="Poppins" panose="00000500000000000000" pitchFamily="2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JU-LEVEL1=Grote tekst</a:t>
            </a:r>
          </a:p>
        </p:txBody>
      </p:sp>
    </p:spTree>
    <p:extLst>
      <p:ext uri="{BB962C8B-B14F-4D97-AF65-F5344CB8AC3E}">
        <p14:creationId xmlns:p14="http://schemas.microsoft.com/office/powerpoint/2010/main" val="378853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>
          <a:xfrm>
            <a:off x="1269546" y="709425"/>
            <a:ext cx="8956800" cy="10620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Frame text 2 (JU-Free)"/>
          <p:cNvSpPr>
            <a:spLocks noGrp="1"/>
          </p:cNvSpPr>
          <p:nvPr>
            <p:ph type="body" idx="1"/>
          </p:nvPr>
        </p:nvSpPr>
        <p:spPr>
          <a:xfrm>
            <a:off x="1269545" y="2362821"/>
            <a:ext cx="8956800" cy="3785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>
          <a:xfrm>
            <a:off x="8476214" y="6222093"/>
            <a:ext cx="1260000" cy="1914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8-7-2025</a:t>
            </a:fld>
            <a:endParaRPr lang="nl-NL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954344" y="6222093"/>
            <a:ext cx="6300000" cy="1914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>
          <a:xfrm>
            <a:off x="9842813" y="6222093"/>
            <a:ext cx="388800" cy="1914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/>
              <a:t>| </a:t>
            </a:r>
            <a:fld id="{8F18802B-E4C7-4B2D-B37A-6B7CC3C134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Frame 6">
            <a:extLst>
              <a:ext uri="{FF2B5EF4-FFF2-40B4-BE49-F238E27FC236}">
                <a16:creationId xmlns:a16="http://schemas.microsoft.com/office/drawing/2014/main" id="{CB65C939-1415-4FC8-9D93-AAEF008B328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0" y="4935539"/>
            <a:ext cx="1109663" cy="1922463"/>
          </a:xfrm>
          <a:custGeom>
            <a:avLst/>
            <a:gdLst>
              <a:gd name="T0" fmla="*/ 0 w 699"/>
              <a:gd name="T1" fmla="*/ 1211 h 1211"/>
              <a:gd name="T2" fmla="*/ 696 w 699"/>
              <a:gd name="T3" fmla="*/ 1211 h 1211"/>
              <a:gd name="T4" fmla="*/ 699 w 699"/>
              <a:gd name="T5" fmla="*/ 1211 h 1211"/>
              <a:gd name="T6" fmla="*/ 0 w 699"/>
              <a:gd name="T7" fmla="*/ 0 h 1211"/>
              <a:gd name="T8" fmla="*/ 0 w 699"/>
              <a:gd name="T9" fmla="*/ 1211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1211">
                <a:moveTo>
                  <a:pt x="0" y="1211"/>
                </a:moveTo>
                <a:lnTo>
                  <a:pt x="696" y="1211"/>
                </a:lnTo>
                <a:lnTo>
                  <a:pt x="699" y="1211"/>
                </a:lnTo>
                <a:lnTo>
                  <a:pt x="0" y="0"/>
                </a:lnTo>
                <a:lnTo>
                  <a:pt x="0" y="1211"/>
                </a:lnTo>
                <a:close/>
              </a:path>
            </a:pathLst>
          </a:custGeom>
          <a:solidFill>
            <a:srgbClr val="F8E9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ame 7">
            <a:extLst>
              <a:ext uri="{FF2B5EF4-FFF2-40B4-BE49-F238E27FC236}">
                <a16:creationId xmlns:a16="http://schemas.microsoft.com/office/drawing/2014/main" id="{E2F67D28-C0C0-4A8F-9005-9B40033E93D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5000" y="6145213"/>
            <a:ext cx="1095375" cy="268288"/>
          </a:xfrm>
          <a:custGeom>
            <a:avLst/>
            <a:gdLst>
              <a:gd name="T0" fmla="*/ 479 w 3451"/>
              <a:gd name="T1" fmla="*/ 501 h 848"/>
              <a:gd name="T2" fmla="*/ 289 w 3451"/>
              <a:gd name="T3" fmla="*/ 832 h 848"/>
              <a:gd name="T4" fmla="*/ 0 w 3451"/>
              <a:gd name="T5" fmla="*/ 1 h 848"/>
              <a:gd name="T6" fmla="*/ 2619 w 3451"/>
              <a:gd name="T7" fmla="*/ 354 h 848"/>
              <a:gd name="T8" fmla="*/ 2609 w 3451"/>
              <a:gd name="T9" fmla="*/ 278 h 848"/>
              <a:gd name="T10" fmla="*/ 2431 w 3451"/>
              <a:gd name="T11" fmla="*/ 832 h 848"/>
              <a:gd name="T12" fmla="*/ 2609 w 3451"/>
              <a:gd name="T13" fmla="*/ 558 h 848"/>
              <a:gd name="T14" fmla="*/ 2816 w 3451"/>
              <a:gd name="T15" fmla="*/ 433 h 848"/>
              <a:gd name="T16" fmla="*/ 2776 w 3451"/>
              <a:gd name="T17" fmla="*/ 267 h 848"/>
              <a:gd name="T18" fmla="*/ 1409 w 3451"/>
              <a:gd name="T19" fmla="*/ 262 h 848"/>
              <a:gd name="T20" fmla="*/ 1234 w 3451"/>
              <a:gd name="T21" fmla="*/ 354 h 848"/>
              <a:gd name="T22" fmla="*/ 1072 w 3451"/>
              <a:gd name="T23" fmla="*/ 262 h 848"/>
              <a:gd name="T24" fmla="*/ 913 w 3451"/>
              <a:gd name="T25" fmla="*/ 354 h 848"/>
              <a:gd name="T26" fmla="*/ 735 w 3451"/>
              <a:gd name="T27" fmla="*/ 278 h 848"/>
              <a:gd name="T28" fmla="*/ 913 w 3451"/>
              <a:gd name="T29" fmla="*/ 831 h 848"/>
              <a:gd name="T30" fmla="*/ 1009 w 3451"/>
              <a:gd name="T31" fmla="*/ 408 h 848"/>
              <a:gd name="T32" fmla="*/ 1080 w 3451"/>
              <a:gd name="T33" fmla="*/ 831 h 848"/>
              <a:gd name="T34" fmla="*/ 1258 w 3451"/>
              <a:gd name="T35" fmla="*/ 561 h 848"/>
              <a:gd name="T36" fmla="*/ 1426 w 3451"/>
              <a:gd name="T37" fmla="*/ 506 h 848"/>
              <a:gd name="T38" fmla="*/ 1604 w 3451"/>
              <a:gd name="T39" fmla="*/ 831 h 848"/>
              <a:gd name="T40" fmla="*/ 1409 w 3451"/>
              <a:gd name="T41" fmla="*/ 262 h 848"/>
              <a:gd name="T42" fmla="*/ 446 w 3451"/>
              <a:gd name="T43" fmla="*/ 243 h 848"/>
              <a:gd name="T44" fmla="*/ 785 w 3451"/>
              <a:gd name="T45" fmla="*/ 0 h 848"/>
              <a:gd name="T46" fmla="*/ 2225 w 3451"/>
              <a:gd name="T47" fmla="*/ 343 h 848"/>
              <a:gd name="T48" fmla="*/ 2307 w 3451"/>
              <a:gd name="T49" fmla="*/ 597 h 848"/>
              <a:gd name="T50" fmla="*/ 1897 w 3451"/>
              <a:gd name="T51" fmla="*/ 600 h 848"/>
              <a:gd name="T52" fmla="*/ 2130 w 3451"/>
              <a:gd name="T53" fmla="*/ 668 h 848"/>
              <a:gd name="T54" fmla="*/ 2022 w 3451"/>
              <a:gd name="T55" fmla="*/ 848 h 848"/>
              <a:gd name="T56" fmla="*/ 1719 w 3451"/>
              <a:gd name="T57" fmla="*/ 553 h 848"/>
              <a:gd name="T58" fmla="*/ 2018 w 3451"/>
              <a:gd name="T59" fmla="*/ 262 h 848"/>
              <a:gd name="T60" fmla="*/ 2129 w 3451"/>
              <a:gd name="T61" fmla="*/ 500 h 848"/>
              <a:gd name="T62" fmla="*/ 2018 w 3451"/>
              <a:gd name="T63" fmla="*/ 381 h 848"/>
              <a:gd name="T64" fmla="*/ 1897 w 3451"/>
              <a:gd name="T65" fmla="*/ 500 h 848"/>
              <a:gd name="T66" fmla="*/ 3450 w 3451"/>
              <a:gd name="T67" fmla="*/ 597 h 848"/>
              <a:gd name="T68" fmla="*/ 3040 w 3451"/>
              <a:gd name="T69" fmla="*/ 600 h 848"/>
              <a:gd name="T70" fmla="*/ 3273 w 3451"/>
              <a:gd name="T71" fmla="*/ 668 h 848"/>
              <a:gd name="T72" fmla="*/ 3165 w 3451"/>
              <a:gd name="T73" fmla="*/ 848 h 848"/>
              <a:gd name="T74" fmla="*/ 2862 w 3451"/>
              <a:gd name="T75" fmla="*/ 553 h 848"/>
              <a:gd name="T76" fmla="*/ 3161 w 3451"/>
              <a:gd name="T77" fmla="*/ 262 h 848"/>
              <a:gd name="T78" fmla="*/ 3451 w 3451"/>
              <a:gd name="T79" fmla="*/ 577 h 848"/>
              <a:gd name="T80" fmla="*/ 3272 w 3451"/>
              <a:gd name="T81" fmla="*/ 500 h 848"/>
              <a:gd name="T82" fmla="*/ 3161 w 3451"/>
              <a:gd name="T83" fmla="*/ 381 h 848"/>
              <a:gd name="T84" fmla="*/ 3040 w 3451"/>
              <a:gd name="T85" fmla="*/ 50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51" h="848">
                <a:moveTo>
                  <a:pt x="197" y="1"/>
                </a:moveTo>
                <a:cubicBezTo>
                  <a:pt x="200" y="5"/>
                  <a:pt x="477" y="498"/>
                  <a:pt x="479" y="501"/>
                </a:cubicBezTo>
                <a:cubicBezTo>
                  <a:pt x="479" y="832"/>
                  <a:pt x="479" y="832"/>
                  <a:pt x="479" y="832"/>
                </a:cubicBezTo>
                <a:cubicBezTo>
                  <a:pt x="289" y="832"/>
                  <a:pt x="289" y="832"/>
                  <a:pt x="289" y="832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89" y="498"/>
                  <a:pt x="8" y="15"/>
                  <a:pt x="0" y="1"/>
                </a:cubicBezTo>
                <a:lnTo>
                  <a:pt x="197" y="1"/>
                </a:lnTo>
                <a:close/>
                <a:moveTo>
                  <a:pt x="2619" y="354"/>
                </a:moveTo>
                <a:cubicBezTo>
                  <a:pt x="2609" y="376"/>
                  <a:pt x="2609" y="376"/>
                  <a:pt x="2609" y="376"/>
                </a:cubicBezTo>
                <a:cubicBezTo>
                  <a:pt x="2609" y="376"/>
                  <a:pt x="2609" y="283"/>
                  <a:pt x="2609" y="278"/>
                </a:cubicBezTo>
                <a:cubicBezTo>
                  <a:pt x="2431" y="278"/>
                  <a:pt x="2431" y="278"/>
                  <a:pt x="2431" y="278"/>
                </a:cubicBezTo>
                <a:cubicBezTo>
                  <a:pt x="2431" y="832"/>
                  <a:pt x="2431" y="832"/>
                  <a:pt x="2431" y="832"/>
                </a:cubicBezTo>
                <a:cubicBezTo>
                  <a:pt x="2609" y="832"/>
                  <a:pt x="2609" y="832"/>
                  <a:pt x="2609" y="832"/>
                </a:cubicBezTo>
                <a:cubicBezTo>
                  <a:pt x="2609" y="558"/>
                  <a:pt x="2609" y="558"/>
                  <a:pt x="2609" y="558"/>
                </a:cubicBezTo>
                <a:cubicBezTo>
                  <a:pt x="2609" y="493"/>
                  <a:pt x="2653" y="423"/>
                  <a:pt x="2749" y="423"/>
                </a:cubicBezTo>
                <a:cubicBezTo>
                  <a:pt x="2775" y="423"/>
                  <a:pt x="2796" y="428"/>
                  <a:pt x="2816" y="433"/>
                </a:cubicBezTo>
                <a:cubicBezTo>
                  <a:pt x="2816" y="271"/>
                  <a:pt x="2816" y="271"/>
                  <a:pt x="2816" y="271"/>
                </a:cubicBezTo>
                <a:cubicBezTo>
                  <a:pt x="2805" y="269"/>
                  <a:pt x="2791" y="267"/>
                  <a:pt x="2776" y="267"/>
                </a:cubicBezTo>
                <a:cubicBezTo>
                  <a:pt x="2696" y="267"/>
                  <a:pt x="2646" y="305"/>
                  <a:pt x="2619" y="354"/>
                </a:cubicBezTo>
                <a:close/>
                <a:moveTo>
                  <a:pt x="1409" y="262"/>
                </a:moveTo>
                <a:cubicBezTo>
                  <a:pt x="1337" y="262"/>
                  <a:pt x="1282" y="290"/>
                  <a:pt x="1237" y="351"/>
                </a:cubicBezTo>
                <a:cubicBezTo>
                  <a:pt x="1234" y="354"/>
                  <a:pt x="1234" y="354"/>
                  <a:pt x="1234" y="354"/>
                </a:cubicBezTo>
                <a:cubicBezTo>
                  <a:pt x="1233" y="351"/>
                  <a:pt x="1233" y="351"/>
                  <a:pt x="1233" y="351"/>
                </a:cubicBezTo>
                <a:cubicBezTo>
                  <a:pt x="1206" y="292"/>
                  <a:pt x="1152" y="262"/>
                  <a:pt x="1072" y="262"/>
                </a:cubicBezTo>
                <a:cubicBezTo>
                  <a:pt x="1007" y="262"/>
                  <a:pt x="951" y="295"/>
                  <a:pt x="917" y="348"/>
                </a:cubicBezTo>
                <a:cubicBezTo>
                  <a:pt x="913" y="354"/>
                  <a:pt x="913" y="354"/>
                  <a:pt x="913" y="354"/>
                </a:cubicBezTo>
                <a:cubicBezTo>
                  <a:pt x="913" y="354"/>
                  <a:pt x="913" y="282"/>
                  <a:pt x="913" y="278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831"/>
                  <a:pt x="735" y="831"/>
                  <a:pt x="735" y="831"/>
                </a:cubicBezTo>
                <a:cubicBezTo>
                  <a:pt x="913" y="831"/>
                  <a:pt x="913" y="831"/>
                  <a:pt x="913" y="831"/>
                </a:cubicBezTo>
                <a:cubicBezTo>
                  <a:pt x="913" y="562"/>
                  <a:pt x="913" y="562"/>
                  <a:pt x="913" y="562"/>
                </a:cubicBezTo>
                <a:cubicBezTo>
                  <a:pt x="913" y="451"/>
                  <a:pt x="940" y="408"/>
                  <a:pt x="1009" y="408"/>
                </a:cubicBezTo>
                <a:cubicBezTo>
                  <a:pt x="1056" y="408"/>
                  <a:pt x="1080" y="444"/>
                  <a:pt x="1080" y="516"/>
                </a:cubicBezTo>
                <a:cubicBezTo>
                  <a:pt x="1080" y="831"/>
                  <a:pt x="1080" y="831"/>
                  <a:pt x="1080" y="831"/>
                </a:cubicBezTo>
                <a:cubicBezTo>
                  <a:pt x="1258" y="831"/>
                  <a:pt x="1258" y="831"/>
                  <a:pt x="1258" y="831"/>
                </a:cubicBezTo>
                <a:cubicBezTo>
                  <a:pt x="1258" y="561"/>
                  <a:pt x="1258" y="561"/>
                  <a:pt x="1258" y="561"/>
                </a:cubicBezTo>
                <a:cubicBezTo>
                  <a:pt x="1258" y="474"/>
                  <a:pt x="1265" y="408"/>
                  <a:pt x="1347" y="408"/>
                </a:cubicBezTo>
                <a:cubicBezTo>
                  <a:pt x="1396" y="408"/>
                  <a:pt x="1426" y="444"/>
                  <a:pt x="1426" y="506"/>
                </a:cubicBezTo>
                <a:cubicBezTo>
                  <a:pt x="1426" y="831"/>
                  <a:pt x="1426" y="831"/>
                  <a:pt x="1426" y="831"/>
                </a:cubicBezTo>
                <a:cubicBezTo>
                  <a:pt x="1604" y="831"/>
                  <a:pt x="1604" y="831"/>
                  <a:pt x="1604" y="831"/>
                </a:cubicBezTo>
                <a:cubicBezTo>
                  <a:pt x="1604" y="500"/>
                  <a:pt x="1604" y="500"/>
                  <a:pt x="1604" y="500"/>
                </a:cubicBezTo>
                <a:cubicBezTo>
                  <a:pt x="1604" y="389"/>
                  <a:pt x="1582" y="262"/>
                  <a:pt x="1409" y="262"/>
                </a:cubicBezTo>
                <a:close/>
                <a:moveTo>
                  <a:pt x="587" y="0"/>
                </a:moveTo>
                <a:cubicBezTo>
                  <a:pt x="585" y="5"/>
                  <a:pt x="464" y="212"/>
                  <a:pt x="446" y="243"/>
                </a:cubicBezTo>
                <a:cubicBezTo>
                  <a:pt x="543" y="417"/>
                  <a:pt x="543" y="417"/>
                  <a:pt x="543" y="417"/>
                </a:cubicBezTo>
                <a:cubicBezTo>
                  <a:pt x="557" y="393"/>
                  <a:pt x="778" y="13"/>
                  <a:pt x="785" y="0"/>
                </a:cubicBezTo>
                <a:lnTo>
                  <a:pt x="587" y="0"/>
                </a:lnTo>
                <a:close/>
                <a:moveTo>
                  <a:pt x="2225" y="343"/>
                </a:moveTo>
                <a:cubicBezTo>
                  <a:pt x="2279" y="399"/>
                  <a:pt x="2308" y="482"/>
                  <a:pt x="2308" y="577"/>
                </a:cubicBezTo>
                <a:cubicBezTo>
                  <a:pt x="2308" y="584"/>
                  <a:pt x="2308" y="591"/>
                  <a:pt x="2307" y="597"/>
                </a:cubicBezTo>
                <a:cubicBezTo>
                  <a:pt x="1897" y="597"/>
                  <a:pt x="1897" y="597"/>
                  <a:pt x="1897" y="597"/>
                </a:cubicBezTo>
                <a:cubicBezTo>
                  <a:pt x="1897" y="600"/>
                  <a:pt x="1897" y="600"/>
                  <a:pt x="1897" y="600"/>
                </a:cubicBezTo>
                <a:cubicBezTo>
                  <a:pt x="1901" y="681"/>
                  <a:pt x="1948" y="729"/>
                  <a:pt x="2025" y="729"/>
                </a:cubicBezTo>
                <a:cubicBezTo>
                  <a:pt x="2073" y="729"/>
                  <a:pt x="2114" y="706"/>
                  <a:pt x="2130" y="668"/>
                </a:cubicBezTo>
                <a:cubicBezTo>
                  <a:pt x="2297" y="668"/>
                  <a:pt x="2297" y="668"/>
                  <a:pt x="2297" y="668"/>
                </a:cubicBezTo>
                <a:cubicBezTo>
                  <a:pt x="2266" y="781"/>
                  <a:pt x="2164" y="848"/>
                  <a:pt x="2022" y="848"/>
                </a:cubicBezTo>
                <a:cubicBezTo>
                  <a:pt x="1932" y="848"/>
                  <a:pt x="1857" y="821"/>
                  <a:pt x="1803" y="770"/>
                </a:cubicBezTo>
                <a:cubicBezTo>
                  <a:pt x="1748" y="718"/>
                  <a:pt x="1719" y="643"/>
                  <a:pt x="1719" y="553"/>
                </a:cubicBezTo>
                <a:cubicBezTo>
                  <a:pt x="1719" y="472"/>
                  <a:pt x="1750" y="398"/>
                  <a:pt x="1807" y="344"/>
                </a:cubicBezTo>
                <a:cubicBezTo>
                  <a:pt x="1863" y="291"/>
                  <a:pt x="1938" y="262"/>
                  <a:pt x="2018" y="262"/>
                </a:cubicBezTo>
                <a:cubicBezTo>
                  <a:pt x="2103" y="262"/>
                  <a:pt x="2175" y="290"/>
                  <a:pt x="2225" y="343"/>
                </a:cubicBezTo>
                <a:close/>
                <a:moveTo>
                  <a:pt x="2129" y="500"/>
                </a:moveTo>
                <a:cubicBezTo>
                  <a:pt x="2129" y="497"/>
                  <a:pt x="2129" y="497"/>
                  <a:pt x="2129" y="497"/>
                </a:cubicBezTo>
                <a:cubicBezTo>
                  <a:pt x="2126" y="431"/>
                  <a:pt x="2078" y="381"/>
                  <a:pt x="2018" y="381"/>
                </a:cubicBezTo>
                <a:cubicBezTo>
                  <a:pt x="1955" y="381"/>
                  <a:pt x="1909" y="425"/>
                  <a:pt x="1897" y="497"/>
                </a:cubicBezTo>
                <a:cubicBezTo>
                  <a:pt x="1897" y="500"/>
                  <a:pt x="1897" y="500"/>
                  <a:pt x="1897" y="500"/>
                </a:cubicBezTo>
                <a:lnTo>
                  <a:pt x="2129" y="500"/>
                </a:lnTo>
                <a:close/>
                <a:moveTo>
                  <a:pt x="3450" y="597"/>
                </a:moveTo>
                <a:cubicBezTo>
                  <a:pt x="3040" y="597"/>
                  <a:pt x="3040" y="597"/>
                  <a:pt x="3040" y="597"/>
                </a:cubicBezTo>
                <a:cubicBezTo>
                  <a:pt x="3040" y="600"/>
                  <a:pt x="3040" y="600"/>
                  <a:pt x="3040" y="600"/>
                </a:cubicBezTo>
                <a:cubicBezTo>
                  <a:pt x="3044" y="681"/>
                  <a:pt x="3091" y="729"/>
                  <a:pt x="3168" y="729"/>
                </a:cubicBezTo>
                <a:cubicBezTo>
                  <a:pt x="3216" y="729"/>
                  <a:pt x="3257" y="706"/>
                  <a:pt x="3273" y="668"/>
                </a:cubicBezTo>
                <a:cubicBezTo>
                  <a:pt x="3440" y="668"/>
                  <a:pt x="3440" y="668"/>
                  <a:pt x="3440" y="668"/>
                </a:cubicBezTo>
                <a:cubicBezTo>
                  <a:pt x="3409" y="781"/>
                  <a:pt x="3307" y="848"/>
                  <a:pt x="3165" y="848"/>
                </a:cubicBezTo>
                <a:cubicBezTo>
                  <a:pt x="3075" y="848"/>
                  <a:pt x="3000" y="821"/>
                  <a:pt x="2946" y="770"/>
                </a:cubicBezTo>
                <a:cubicBezTo>
                  <a:pt x="2891" y="718"/>
                  <a:pt x="2862" y="643"/>
                  <a:pt x="2862" y="553"/>
                </a:cubicBezTo>
                <a:cubicBezTo>
                  <a:pt x="2862" y="472"/>
                  <a:pt x="2893" y="398"/>
                  <a:pt x="2950" y="344"/>
                </a:cubicBezTo>
                <a:cubicBezTo>
                  <a:pt x="3006" y="291"/>
                  <a:pt x="3081" y="262"/>
                  <a:pt x="3161" y="262"/>
                </a:cubicBezTo>
                <a:cubicBezTo>
                  <a:pt x="3246" y="262"/>
                  <a:pt x="3318" y="290"/>
                  <a:pt x="3368" y="343"/>
                </a:cubicBezTo>
                <a:cubicBezTo>
                  <a:pt x="3422" y="399"/>
                  <a:pt x="3451" y="482"/>
                  <a:pt x="3451" y="577"/>
                </a:cubicBezTo>
                <a:cubicBezTo>
                  <a:pt x="3451" y="584"/>
                  <a:pt x="3451" y="591"/>
                  <a:pt x="3450" y="597"/>
                </a:cubicBezTo>
                <a:close/>
                <a:moveTo>
                  <a:pt x="3272" y="500"/>
                </a:moveTo>
                <a:cubicBezTo>
                  <a:pt x="3272" y="497"/>
                  <a:pt x="3272" y="497"/>
                  <a:pt x="3272" y="497"/>
                </a:cubicBezTo>
                <a:cubicBezTo>
                  <a:pt x="3269" y="431"/>
                  <a:pt x="3221" y="381"/>
                  <a:pt x="3161" y="381"/>
                </a:cubicBezTo>
                <a:cubicBezTo>
                  <a:pt x="3098" y="381"/>
                  <a:pt x="3052" y="425"/>
                  <a:pt x="3040" y="497"/>
                </a:cubicBezTo>
                <a:cubicBezTo>
                  <a:pt x="3040" y="500"/>
                  <a:pt x="3040" y="500"/>
                  <a:pt x="3040" y="500"/>
                </a:cubicBezTo>
                <a:lnTo>
                  <a:pt x="3272" y="500"/>
                </a:lnTo>
                <a:close/>
              </a:path>
            </a:pathLst>
          </a:custGeom>
          <a:solidFill>
            <a:srgbClr val="6E23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660" r:id="rId4"/>
    <p:sldLayoutId id="2147483661" r:id="rId5"/>
    <p:sldLayoutId id="2147483662" r:id="rId6"/>
    <p:sldLayoutId id="2147483709" r:id="rId7"/>
    <p:sldLayoutId id="2147483663" r:id="rId8"/>
    <p:sldLayoutId id="2147483664" r:id="rId9"/>
    <p:sldLayoutId id="2147483650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2" r:id="rId17"/>
    <p:sldLayoutId id="2147483673" r:id="rId18"/>
    <p:sldLayoutId id="2147483674" r:id="rId19"/>
    <p:sldLayoutId id="2147483654" r:id="rId20"/>
    <p:sldLayoutId id="2147483708" r:id="rId21"/>
    <p:sldLayoutId id="2147483675" r:id="rId22"/>
    <p:sldLayoutId id="2147483676" r:id="rId23"/>
    <p:sldLayoutId id="2147483677" r:id="rId24"/>
    <p:sldLayoutId id="2147483678" r:id="rId25"/>
    <p:sldLayoutId id="2147483712" r:id="rId26"/>
  </p:sldLayoutIdLst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85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85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85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1850" b="1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185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2000" indent="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1850" kern="1200" spc="50">
          <a:solidFill>
            <a:schemeClr val="tx1"/>
          </a:solidFill>
          <a:latin typeface="+mn-lt"/>
          <a:ea typeface="+mn-ea"/>
          <a:cs typeface="+mn-cs"/>
        </a:defRPr>
      </a:lvl6pPr>
      <a:lvl7pPr marL="504000" indent="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1850" kern="1200" spc="50">
          <a:solidFill>
            <a:schemeClr val="tx1"/>
          </a:solidFill>
          <a:latin typeface="+mn-lt"/>
          <a:ea typeface="+mn-ea"/>
          <a:cs typeface="+mn-cs"/>
        </a:defRPr>
      </a:lvl7pPr>
      <a:lvl8pPr marL="756000" indent="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1850" kern="1200" spc="5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 spc="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EC337-9D7C-B5EC-EF08-CAECF618F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60" y="1193934"/>
            <a:ext cx="10935478" cy="151638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pPr algn="ctr">
              <a:lnSpc>
                <a:spcPct val="113999"/>
              </a:lnSpc>
              <a:defRPr/>
            </a:pPr>
            <a:r>
              <a:rPr lang="nl-NL" sz="4900" spc="-50">
                <a:latin typeface="+mj-lt"/>
                <a:cs typeface="+mj-cs"/>
              </a:rPr>
              <a:t> </a:t>
            </a:r>
            <a:br>
              <a:rPr lang="nl-NL" sz="4900" spc="-50">
                <a:latin typeface="+mj-lt"/>
                <a:cs typeface="+mj-cs"/>
              </a:rPr>
            </a:br>
            <a:endParaRPr lang="nl-NL" b="1" kern="1200" spc="-50" baseline="0">
              <a:latin typeface="+mj-lt"/>
              <a:cs typeface="Poppins SemiBold"/>
            </a:endParaRPr>
          </a:p>
        </p:txBody>
      </p:sp>
      <p:pic>
        <p:nvPicPr>
          <p:cNvPr id="4" name="Picture 3" descr="A cartoon of a person pointing at a person sitting at a table&#10;&#10;AI-generated content may be incorrect.">
            <a:extLst>
              <a:ext uri="{FF2B5EF4-FFF2-40B4-BE49-F238E27FC236}">
                <a16:creationId xmlns:a16="http://schemas.microsoft.com/office/drawing/2014/main" id="{0F11B55D-7020-ECE8-889C-335B8DB5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39" y="746370"/>
            <a:ext cx="6443784" cy="4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BD6C00D-0373-A9EA-DD26-A77D8D66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7896"/>
            <a:ext cx="6097200" cy="4999104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14544E-B1C2-3107-10E0-C5A2FE1B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 b="1" kern="1200" spc="-100" baseline="0">
                <a:latin typeface="+mj-lt"/>
                <a:ea typeface="+mj-ea"/>
                <a:cs typeface="+mj-cs"/>
              </a:rPr>
              <a:t>Meerjarige cyclus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F48400-143B-B81C-198D-9DA048BBEB59}"/>
              </a:ext>
            </a:extLst>
          </p:cNvPr>
          <p:cNvSpPr txBox="1"/>
          <p:nvPr/>
        </p:nvSpPr>
        <p:spPr>
          <a:xfrm>
            <a:off x="1265238" y="2373313"/>
            <a:ext cx="4049712" cy="2832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3000"/>
              </a:lnSpc>
              <a:spcAft>
                <a:spcPts val="600"/>
              </a:spcAft>
            </a:pPr>
            <a:r>
              <a:rPr lang="nl-NL" sz="2100" spc="-20"/>
              <a:t>In 2024 gestart met meerjarige cyclus </a:t>
            </a:r>
          </a:p>
          <a:p>
            <a:pPr>
              <a:lnSpc>
                <a:spcPct val="113000"/>
              </a:lnSpc>
              <a:spcAft>
                <a:spcPts val="600"/>
              </a:spcAft>
            </a:pPr>
            <a:r>
              <a:rPr lang="nl-NL" sz="2100" spc="-20"/>
              <a:t>Jaarlijks nadenken over onze doelen houdt ons scherp</a:t>
            </a:r>
          </a:p>
          <a:p>
            <a:pPr>
              <a:lnSpc>
                <a:spcPct val="113000"/>
              </a:lnSpc>
              <a:spcAft>
                <a:spcPts val="600"/>
              </a:spcAft>
            </a:pPr>
            <a:r>
              <a:rPr lang="nl-NL" sz="2100" spc="-20"/>
              <a:t>We zijn flexibel: jaarlijks bepalen we wat nodig is / bijsturen.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AC0DB0-73C6-379F-56BB-89905B2E847F}"/>
              </a:ext>
            </a:extLst>
          </p:cNvPr>
          <p:cNvSpPr txBox="1"/>
          <p:nvPr/>
        </p:nvSpPr>
        <p:spPr>
          <a:xfrm>
            <a:off x="6094801" y="3257550"/>
            <a:ext cx="20014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/>
              <a:t>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/>
              <a:t>Extra verlichting portieken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/>
              <a:t>Veiligheidsaanpak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/>
              <a:t>Samenwerkingsafspraken maken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0969D4-DF59-E355-655E-C92FCEE95499}"/>
              </a:ext>
            </a:extLst>
          </p:cNvPr>
          <p:cNvSpPr txBox="1"/>
          <p:nvPr/>
        </p:nvSpPr>
        <p:spPr>
          <a:xfrm>
            <a:off x="7000874" y="2066925"/>
            <a:ext cx="212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>
                <a:solidFill>
                  <a:schemeClr val="bg1">
                    <a:lumMod val="65000"/>
                  </a:schemeClr>
                </a:solidFill>
              </a:rPr>
              <a:t>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>
                <a:solidFill>
                  <a:schemeClr val="bg1">
                    <a:lumMod val="65000"/>
                  </a:schemeClr>
                </a:solidFill>
              </a:rPr>
              <a:t>Participatieproject opzetten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>
                <a:solidFill>
                  <a:schemeClr val="bg1">
                    <a:lumMod val="65000"/>
                  </a:schemeClr>
                </a:solidFill>
              </a:rPr>
              <a:t>Sociale APK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7EB9EE6-B29C-A178-2A97-7ABD79DBFBAF}"/>
              </a:ext>
            </a:extLst>
          </p:cNvPr>
          <p:cNvSpPr txBox="1"/>
          <p:nvPr/>
        </p:nvSpPr>
        <p:spPr>
          <a:xfrm>
            <a:off x="10601325" y="3338989"/>
            <a:ext cx="1590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/>
              <a:t>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/>
              <a:t>Aanpak kwetsbare huurders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/>
              <a:t>Opzetten spreekuur i.s.m. meldpunt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D3ABC7C-E5F9-8621-9FF5-9BC890502A2D}"/>
              </a:ext>
            </a:extLst>
          </p:cNvPr>
          <p:cNvSpPr txBox="1"/>
          <p:nvPr/>
        </p:nvSpPr>
        <p:spPr>
          <a:xfrm>
            <a:off x="8391525" y="504824"/>
            <a:ext cx="3525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Doel:</a:t>
            </a:r>
          </a:p>
          <a:p>
            <a:pPr algn="ctr"/>
            <a:r>
              <a:rPr lang="nl-NL"/>
              <a:t>Veiligheid is verbeterd &amp; meer betrokken bewoners</a:t>
            </a:r>
          </a:p>
          <a:p>
            <a:pPr algn="ctr"/>
            <a:endParaRPr lang="nl-NL"/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7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4544E-B1C2-3107-10E0-C5A2FE1B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/>
              <a:t>Interventieniveaus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EB0C16D-32E0-7FC7-4E57-3201D6A8DD50}"/>
              </a:ext>
            </a:extLst>
          </p:cNvPr>
          <p:cNvGraphicFramePr>
            <a:graphicFrameLocks noGrp="1"/>
          </p:cNvGraphicFramePr>
          <p:nvPr/>
        </p:nvGraphicFramePr>
        <p:xfrm>
          <a:off x="904874" y="1619250"/>
          <a:ext cx="9458325" cy="37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1216652492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728271914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57602312"/>
                    </a:ext>
                  </a:extLst>
                </a:gridCol>
              </a:tblGrid>
              <a:tr h="443753">
                <a:tc>
                  <a:txBody>
                    <a:bodyPr/>
                    <a:lstStyle/>
                    <a:p>
                      <a:r>
                        <a:rPr lang="nl-NL"/>
                        <a:t>Interventieniveau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looptijd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Voorbeeld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7306"/>
                  </a:ext>
                </a:extLst>
              </a:tr>
              <a:tr h="1109382">
                <a:tc>
                  <a:txBody>
                    <a:bodyPr/>
                    <a:lstStyle/>
                    <a:p>
                      <a:r>
                        <a:rPr lang="nl-NL"/>
                        <a:t>Basisbeheer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Doorlopend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Strippenkaarten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Basis budget dagelijks beheer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20594"/>
                  </a:ext>
                </a:extLst>
              </a:tr>
              <a:tr h="1109382">
                <a:tc>
                  <a:txBody>
                    <a:bodyPr/>
                    <a:lstStyle/>
                    <a:p>
                      <a:r>
                        <a:rPr lang="nl-NL"/>
                        <a:t>Intensief beheer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Jaarlijks/meerjarig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BAR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Tuinenaanpak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PWDS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59028"/>
                  </a:ext>
                </a:extLst>
              </a:tr>
              <a:tr h="1109382">
                <a:tc>
                  <a:txBody>
                    <a:bodyPr/>
                    <a:lstStyle/>
                    <a:p>
                      <a:r>
                        <a:rPr lang="nl-NL"/>
                        <a:t>Complexgerichte aanpak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Meerjarig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Wijkaanpak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/>
                        <a:t>Integrale complexaanpak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98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79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A03D-79B8-27E1-B102-46C6C513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C645A-7A7D-DB36-10E2-ABA7DFB2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pPr algn="ctr">
              <a:lnSpc>
                <a:spcPct val="113999"/>
              </a:lnSpc>
              <a:defRPr/>
            </a:pPr>
            <a:r>
              <a:rPr lang="nl-NL" sz="4900" spc="-50">
                <a:latin typeface="+mj-lt"/>
                <a:cs typeface="+mj-cs"/>
              </a:rPr>
              <a:t> </a:t>
            </a:r>
            <a:br>
              <a:rPr lang="nl-NL" sz="4900" spc="-50">
                <a:latin typeface="+mj-lt"/>
                <a:cs typeface="+mj-cs"/>
              </a:rPr>
            </a:br>
            <a:endParaRPr lang="nl-NL" b="1" kern="1200" spc="-50" baseline="0">
              <a:latin typeface="+mj-lt"/>
              <a:cs typeface="Poppins SemiBold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631275-29AB-CB8A-3328-EC07878A5451}"/>
              </a:ext>
            </a:extLst>
          </p:cNvPr>
          <p:cNvSpPr txBox="1"/>
          <p:nvPr/>
        </p:nvSpPr>
        <p:spPr>
          <a:xfrm>
            <a:off x="2239704" y="502469"/>
            <a:ext cx="672879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solidFill>
                <a:srgbClr val="7030A0"/>
              </a:solidFill>
              <a:cs typeface="Poppins"/>
            </a:endParaRPr>
          </a:p>
          <a:p>
            <a:r>
              <a:rPr lang="nl-NL" sz="2800" b="1">
                <a:solidFill>
                  <a:srgbClr val="7030A0"/>
                </a:solidFill>
              </a:rPr>
              <a:t>Basisbeheer</a:t>
            </a:r>
            <a:endParaRPr lang="nl-NL" sz="2800" b="1">
              <a:solidFill>
                <a:srgbClr val="7030A0"/>
              </a:solidFill>
              <a:cs typeface="Poppi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solidFill>
                <a:schemeClr val="accent1"/>
              </a:solidFill>
              <a:cs typeface="Poppins"/>
            </a:endParaRPr>
          </a:p>
        </p:txBody>
      </p:sp>
      <p:pic>
        <p:nvPicPr>
          <p:cNvPr id="4" name="Picture 3" descr="A collage of different buildings&#10;&#10;AI-generated content may be incorrect.">
            <a:extLst>
              <a:ext uri="{FF2B5EF4-FFF2-40B4-BE49-F238E27FC236}">
                <a16:creationId xmlns:a16="http://schemas.microsoft.com/office/drawing/2014/main" id="{69671EE4-10C5-D3AE-65DA-2AA1107DB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54" y="-121"/>
            <a:ext cx="3028950" cy="3419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3F5A6-CAB9-E363-79B8-92C89AB17B18}"/>
              </a:ext>
            </a:extLst>
          </p:cNvPr>
          <p:cNvSpPr txBox="1"/>
          <p:nvPr/>
        </p:nvSpPr>
        <p:spPr>
          <a:xfrm>
            <a:off x="1197708" y="3008923"/>
            <a:ext cx="418513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Poppins"/>
              </a:rPr>
              <a:t>• </a:t>
            </a:r>
            <a:r>
              <a:rPr lang="en-US" err="1">
                <a:cs typeface="Poppins"/>
              </a:rPr>
              <a:t>Repareren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tegelvloeren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algemene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ruimte</a:t>
            </a:r>
            <a:endParaRPr lang="en-US">
              <a:cs typeface="Poppins"/>
            </a:endParaRPr>
          </a:p>
          <a:p>
            <a:endParaRPr lang="en-US">
              <a:cs typeface="Poppins"/>
            </a:endParaRPr>
          </a:p>
          <a:p>
            <a:r>
              <a:rPr lang="en-US">
                <a:cs typeface="Poppins"/>
              </a:rPr>
              <a:t>• </a:t>
            </a:r>
            <a:r>
              <a:rPr lang="en-US" err="1">
                <a:cs typeface="Poppins"/>
              </a:rPr>
              <a:t>Glasbewassing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onbereikbaar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glas</a:t>
            </a:r>
            <a:endParaRPr lang="en-US" err="1"/>
          </a:p>
          <a:p>
            <a:endParaRPr lang="en-US">
              <a:cs typeface="Poppins"/>
            </a:endParaRPr>
          </a:p>
          <a:p>
            <a:r>
              <a:rPr lang="en-US">
                <a:cs typeface="Poppins"/>
              </a:rPr>
              <a:t>•  </a:t>
            </a:r>
            <a:r>
              <a:rPr lang="en-US" err="1">
                <a:cs typeface="Poppins"/>
              </a:rPr>
              <a:t>Nulbeurten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algemene</a:t>
            </a:r>
            <a:r>
              <a:rPr lang="en-US">
                <a:cs typeface="Poppins"/>
              </a:rPr>
              <a:t> Ruimte</a:t>
            </a:r>
          </a:p>
          <a:p>
            <a:endParaRPr lang="en-US">
              <a:cs typeface="Poppins"/>
            </a:endParaRPr>
          </a:p>
          <a:p>
            <a:r>
              <a:rPr lang="en-US">
                <a:cs typeface="Poppins"/>
              </a:rPr>
              <a:t>• </a:t>
            </a:r>
            <a:r>
              <a:rPr lang="en-US" err="1">
                <a:cs typeface="Poppins"/>
              </a:rPr>
              <a:t>Akoestische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voorzetwand</a:t>
            </a:r>
            <a:r>
              <a:rPr lang="en-US">
                <a:cs typeface="Poppins"/>
              </a:rPr>
              <a:t> </a:t>
            </a:r>
          </a:p>
          <a:p>
            <a:endParaRPr lang="en-US">
              <a:cs typeface="Poppins"/>
            </a:endParaRPr>
          </a:p>
          <a:p>
            <a:endParaRPr lang="en-US">
              <a:cs typeface="Poppins"/>
            </a:endParaRPr>
          </a:p>
          <a:p>
            <a:endParaRPr lang="en-US">
              <a:cs typeface="Poppins"/>
            </a:endParaRPr>
          </a:p>
          <a:p>
            <a:endParaRPr lang="en-US">
              <a:cs typeface="Poppins"/>
            </a:endParaRPr>
          </a:p>
        </p:txBody>
      </p:sp>
      <p:pic>
        <p:nvPicPr>
          <p:cNvPr id="7" name="Picture 6" descr="A wood paneled wall in a room&#10;&#10;AI-generated content may be incorrect.">
            <a:extLst>
              <a:ext uri="{FF2B5EF4-FFF2-40B4-BE49-F238E27FC236}">
                <a16:creationId xmlns:a16="http://schemas.microsoft.com/office/drawing/2014/main" id="{2DA5C444-BA4D-9CF6-3085-0FE1B61EE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56" y="3428878"/>
            <a:ext cx="3028950" cy="3419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87EF7-E5EC-87CC-7091-9E12F90332D4}"/>
              </a:ext>
            </a:extLst>
          </p:cNvPr>
          <p:cNvSpPr txBox="1"/>
          <p:nvPr/>
        </p:nvSpPr>
        <p:spPr>
          <a:xfrm>
            <a:off x="1979248" y="1383323"/>
            <a:ext cx="3491227" cy="1408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725"/>
              </a:lnSpc>
            </a:pPr>
            <a:r>
              <a:rPr lang="en-US" err="1">
                <a:cs typeface="Segoe UI"/>
              </a:rPr>
              <a:t>Wijkbeheerders</a:t>
            </a:r>
            <a:r>
              <a:rPr lang="en-US">
                <a:cs typeface="Segoe UI"/>
              </a:rPr>
              <a:t>  </a:t>
            </a:r>
            <a:r>
              <a:rPr lang="en-US" err="1">
                <a:cs typeface="Segoe UI"/>
              </a:rPr>
              <a:t>beschikken</a:t>
            </a:r>
            <a:r>
              <a:rPr lang="en-US">
                <a:cs typeface="Segoe UI"/>
              </a:rPr>
              <a:t> over </a:t>
            </a:r>
            <a:r>
              <a:rPr lang="en-US" err="1">
                <a:cs typeface="Segoe UI"/>
              </a:rPr>
              <a:t>budgetten</a:t>
            </a:r>
            <a:r>
              <a:rPr lang="en-US">
                <a:cs typeface="Segoe UI"/>
              </a:rPr>
              <a:t> die </a:t>
            </a:r>
            <a:r>
              <a:rPr lang="en-US" err="1">
                <a:cs typeface="Segoe UI"/>
              </a:rPr>
              <a:t>zij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naar</a:t>
            </a:r>
            <a:r>
              <a:rPr lang="en-US">
                <a:cs typeface="Segoe UI"/>
              </a:rPr>
              <a:t> </a:t>
            </a:r>
            <a:r>
              <a:rPr lang="en-US" u="sng">
                <a:cs typeface="Segoe UI"/>
              </a:rPr>
              <a:t>eigen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inzicht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kunnen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inzetten</a:t>
            </a:r>
            <a:r>
              <a:rPr lang="en-US">
                <a:cs typeface="Segoe UI"/>
              </a:rPr>
              <a:t> (BAR,  </a:t>
            </a:r>
            <a:r>
              <a:rPr lang="en-US" err="1">
                <a:cs typeface="Segoe UI"/>
              </a:rPr>
              <a:t>strippenkaart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en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Dagelijks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beheer</a:t>
            </a:r>
            <a:r>
              <a:rPr lang="en-US">
                <a:cs typeface="Segoe UI"/>
              </a:rPr>
              <a:t>)</a:t>
            </a:r>
          </a:p>
          <a:p>
            <a:pPr>
              <a:lnSpc>
                <a:spcPts val="1725"/>
              </a:lnSpc>
            </a:pPr>
            <a:r>
              <a:rPr lang="en-US">
                <a:cs typeface="Segoe UI"/>
              </a:rPr>
              <a:t>​</a:t>
            </a:r>
          </a:p>
        </p:txBody>
      </p:sp>
      <p:pic>
        <p:nvPicPr>
          <p:cNvPr id="15" name="Picture 14" descr="Afbeelding met kleding, persoon, buitenshuis, scène&#10;&#10;Automatisch gegenereerde beschrijving">
            <a:extLst>
              <a:ext uri="{FF2B5EF4-FFF2-40B4-BE49-F238E27FC236}">
                <a16:creationId xmlns:a16="http://schemas.microsoft.com/office/drawing/2014/main" id="{6A614C4B-56E0-8F3F-ADE3-D9EC88BF7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217" y="3438648"/>
            <a:ext cx="3028950" cy="3419475"/>
          </a:xfrm>
          <a:prstGeom prst="rect">
            <a:avLst/>
          </a:prstGeom>
        </p:spPr>
      </p:pic>
      <p:pic>
        <p:nvPicPr>
          <p:cNvPr id="16" name="Picture 15" descr="Afbeelding met tekst, poster&#10;&#10;Automatisch gegenereerde beschrijving">
            <a:extLst>
              <a:ext uri="{FF2B5EF4-FFF2-40B4-BE49-F238E27FC236}">
                <a16:creationId xmlns:a16="http://schemas.microsoft.com/office/drawing/2014/main" id="{C2144B1B-854A-ECCE-ADB1-4F0D84B3C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217" y="-122"/>
            <a:ext cx="3028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D32B-FA46-5911-A9F9-258EAAA8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🌿 In Betondorp hebben we overhangend groen in de voortuinen verwijderd. Samen met @stadgenoot en @eigenhaard.nl hielpen we met snoeien en sjouwen. En de regen... Die hielp op zijn manier mee door de ">
            <a:hlinkClick r:id="" action="ppaction://media"/>
            <a:extLst>
              <a:ext uri="{FF2B5EF4-FFF2-40B4-BE49-F238E27FC236}">
                <a16:creationId xmlns:a16="http://schemas.microsoft.com/office/drawing/2014/main" id="{40383544-2EAC-8680-8F68-DD1292EA1E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9971" y="666262"/>
            <a:ext cx="2853471" cy="50858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C0DB18-1716-2853-1724-9897007A2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" y="2014549"/>
            <a:ext cx="10935478" cy="151638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pPr algn="ctr">
              <a:lnSpc>
                <a:spcPct val="113999"/>
              </a:lnSpc>
              <a:defRPr/>
            </a:pPr>
            <a:r>
              <a:rPr lang="nl-NL" sz="4900" spc="-50">
                <a:latin typeface="+mj-lt"/>
                <a:cs typeface="+mj-cs"/>
              </a:rPr>
              <a:t> </a:t>
            </a:r>
            <a:br>
              <a:rPr lang="nl-NL" sz="4900" spc="-50">
                <a:latin typeface="+mj-lt"/>
                <a:cs typeface="+mj-cs"/>
              </a:rPr>
            </a:br>
            <a:endParaRPr lang="nl-NL" b="1" kern="1200" spc="-50" baseline="0">
              <a:latin typeface="+mj-lt"/>
              <a:cs typeface="Poppins SemiBold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B61754-E5FB-DB38-6DE2-86BCA2ED1389}"/>
              </a:ext>
            </a:extLst>
          </p:cNvPr>
          <p:cNvSpPr txBox="1"/>
          <p:nvPr/>
        </p:nvSpPr>
        <p:spPr>
          <a:xfrm>
            <a:off x="1751243" y="434085"/>
            <a:ext cx="744194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solidFill>
                <a:srgbClr val="7030A0"/>
              </a:solidFill>
              <a:cs typeface="Poppins"/>
            </a:endParaRPr>
          </a:p>
          <a:p>
            <a:endParaRPr lang="nl-NL" sz="2800" b="1">
              <a:solidFill>
                <a:srgbClr val="7030A0"/>
              </a:solidFill>
              <a:cs typeface="Poppins"/>
            </a:endParaRPr>
          </a:p>
          <a:p>
            <a:r>
              <a:rPr lang="nl-NL" sz="2800" b="1">
                <a:solidFill>
                  <a:srgbClr val="7030A0"/>
                </a:solidFill>
              </a:rPr>
              <a:t>         Projectplan</a:t>
            </a:r>
            <a:endParaRPr lang="nl-NL" sz="2800" b="1">
              <a:solidFill>
                <a:srgbClr val="7030A0"/>
              </a:solidFill>
              <a:cs typeface="Poppins"/>
            </a:endParaRPr>
          </a:p>
          <a:p>
            <a:r>
              <a:rPr lang="nl-NL" sz="2800">
                <a:solidFill>
                  <a:srgbClr val="7030A0"/>
                </a:solidFill>
                <a:ea typeface="+mn-lt"/>
                <a:cs typeface="+mn-lt"/>
              </a:rPr>
              <a:t>Groene Tuindorpen Watergraafsmeer</a:t>
            </a:r>
            <a:endParaRPr lang="nl-NL" sz="2800" b="1">
              <a:solidFill>
                <a:srgbClr val="7030A0"/>
              </a:solidFill>
              <a:cs typeface="Poppi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solidFill>
                <a:schemeClr val="accent1"/>
              </a:solidFill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535D9-16C3-E80B-DBD2-9691FEBC488D}"/>
              </a:ext>
            </a:extLst>
          </p:cNvPr>
          <p:cNvSpPr txBox="1"/>
          <p:nvPr/>
        </p:nvSpPr>
        <p:spPr>
          <a:xfrm>
            <a:off x="1244600" y="3126153"/>
            <a:ext cx="693029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Poppins"/>
              </a:rPr>
              <a:t>• </a:t>
            </a:r>
            <a:r>
              <a:rPr lang="en-US" err="1">
                <a:cs typeface="Poppins"/>
              </a:rPr>
              <a:t>Toenemende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vergrijzing</a:t>
            </a:r>
            <a:r>
              <a:rPr lang="en-US">
                <a:cs typeface="Poppins"/>
              </a:rPr>
              <a:t> in het </a:t>
            </a:r>
            <a:r>
              <a:rPr lang="en-US" err="1">
                <a:cs typeface="Poppins"/>
              </a:rPr>
              <a:t>gebied</a:t>
            </a:r>
            <a:endParaRPr lang="en-US">
              <a:cs typeface="Poppins"/>
            </a:endParaRPr>
          </a:p>
          <a:p>
            <a:r>
              <a:rPr lang="en-US">
                <a:cs typeface="Poppins"/>
              </a:rPr>
              <a:t>•  </a:t>
            </a:r>
            <a:r>
              <a:rPr lang="en-US" err="1">
                <a:cs typeface="Poppins"/>
              </a:rPr>
              <a:t>Onderhoudstaat</a:t>
            </a:r>
            <a:r>
              <a:rPr lang="en-US">
                <a:cs typeface="Poppins"/>
              </a:rPr>
              <a:t> van </a:t>
            </a:r>
            <a:r>
              <a:rPr lang="en-US" err="1">
                <a:cs typeface="Poppins"/>
              </a:rPr>
              <a:t>tuinen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verslechtert</a:t>
            </a:r>
            <a:endParaRPr lang="en-US">
              <a:cs typeface="Poppins"/>
            </a:endParaRPr>
          </a:p>
          <a:p>
            <a:r>
              <a:rPr lang="en-US">
                <a:cs typeface="Poppins"/>
              </a:rPr>
              <a:t>•  Samen met de </a:t>
            </a:r>
            <a:r>
              <a:rPr lang="en-US" err="1">
                <a:cs typeface="Poppins"/>
              </a:rPr>
              <a:t>corporaties</a:t>
            </a:r>
            <a:r>
              <a:rPr lang="en-US">
                <a:cs typeface="Poppins"/>
              </a:rPr>
              <a:t>, </a:t>
            </a:r>
            <a:r>
              <a:rPr lang="en-US" err="1">
                <a:cs typeface="Poppins"/>
              </a:rPr>
              <a:t>stadsdeel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gemeentelijke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instellingen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aan</a:t>
            </a:r>
            <a:r>
              <a:rPr lang="en-US">
                <a:cs typeface="Poppins"/>
              </a:rPr>
              <a:t> de slag om </a:t>
            </a:r>
            <a:r>
              <a:rPr lang="en-US" err="1">
                <a:cs typeface="Poppins"/>
              </a:rPr>
              <a:t>kwetsbaren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te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helpen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hun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tuin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weer</a:t>
            </a:r>
            <a:r>
              <a:rPr lang="en-US">
                <a:cs typeface="Poppins"/>
              </a:rPr>
              <a:t> op </a:t>
            </a:r>
            <a:r>
              <a:rPr lang="en-US" err="1">
                <a:cs typeface="Poppins"/>
              </a:rPr>
              <a:t>orde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te</a:t>
            </a:r>
            <a:r>
              <a:rPr lang="en-US">
                <a:cs typeface="Poppins"/>
              </a:rPr>
              <a:t> </a:t>
            </a:r>
            <a:r>
              <a:rPr lang="en-US" err="1">
                <a:cs typeface="Poppins"/>
              </a:rPr>
              <a:t>krijgen</a:t>
            </a:r>
          </a:p>
        </p:txBody>
      </p:sp>
    </p:spTree>
    <p:extLst>
      <p:ext uri="{BB962C8B-B14F-4D97-AF65-F5344CB8AC3E}">
        <p14:creationId xmlns:p14="http://schemas.microsoft.com/office/powerpoint/2010/main" val="27699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1">
            <a:extLst>
              <a:ext uri="{FF2B5EF4-FFF2-40B4-BE49-F238E27FC236}">
                <a16:creationId xmlns:a16="http://schemas.microsoft.com/office/drawing/2014/main" id="{1DA89072-5711-4C2F-838B-DB84F7B2E90F}"/>
              </a:ext>
            </a:extLst>
          </p:cNvPr>
          <p:cNvSpPr txBox="1"/>
          <p:nvPr/>
        </p:nvSpPr>
        <p:spPr>
          <a:xfrm>
            <a:off x="1865186" y="4393394"/>
            <a:ext cx="18170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60CCCAE5-9168-4092-875D-235C847C9431}"/>
              </a:ext>
            </a:extLst>
          </p:cNvPr>
          <p:cNvSpPr txBox="1"/>
          <p:nvPr/>
        </p:nvSpPr>
        <p:spPr>
          <a:xfrm>
            <a:off x="5993643" y="4393394"/>
            <a:ext cx="18170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kstvak 57">
            <a:extLst>
              <a:ext uri="{FF2B5EF4-FFF2-40B4-BE49-F238E27FC236}">
                <a16:creationId xmlns:a16="http://schemas.microsoft.com/office/drawing/2014/main" id="{220990C6-C507-67D7-2F69-8F9EEACD921B}"/>
              </a:ext>
            </a:extLst>
          </p:cNvPr>
          <p:cNvSpPr txBox="1"/>
          <p:nvPr/>
        </p:nvSpPr>
        <p:spPr>
          <a:xfrm>
            <a:off x="2148480" y="1959903"/>
            <a:ext cx="598983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l-NL" altLang="nl-NL" sz="2000">
                <a:latin typeface="Poppins" panose="00000500000000000000" pitchFamily="2" charset="0"/>
                <a:cs typeface="Poppins" panose="00000500000000000000" pitchFamily="2" charset="0"/>
              </a:rPr>
              <a:t>Opgeleverd jaren 80</a:t>
            </a:r>
          </a:p>
          <a:p>
            <a:pPr eaLnBrk="1" hangingPunct="1"/>
            <a:endParaRPr lang="nl-NL" altLang="nl-NL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/>
            <a:r>
              <a:rPr lang="nl-NL" altLang="nl-NL" sz="2000">
                <a:latin typeface="Poppins" panose="00000500000000000000" pitchFamily="2" charset="0"/>
                <a:cs typeface="Poppins" panose="00000500000000000000" pitchFamily="2" charset="0"/>
              </a:rPr>
              <a:t>Vanaf oplevering beheerproblemen: </a:t>
            </a:r>
          </a:p>
          <a:p>
            <a:pPr lvl="1" eaLnBrk="1" hangingPunct="1"/>
            <a:r>
              <a:rPr lang="nl-NL" altLang="nl-NL" sz="1800">
                <a:latin typeface="Poppins" panose="00000500000000000000" pitchFamily="2" charset="0"/>
                <a:cs typeface="Poppins" panose="00000500000000000000" pitchFamily="2" charset="0"/>
              </a:rPr>
              <a:t>Sociaal: leegstand, overlast, </a:t>
            </a:r>
            <a:r>
              <a:rPr lang="nl-NL" altLang="nl-NL" sz="1800" b="1">
                <a:latin typeface="Poppins" panose="00000500000000000000" pitchFamily="2" charset="0"/>
                <a:cs typeface="Poppins" panose="00000500000000000000" pitchFamily="2" charset="0"/>
              </a:rPr>
              <a:t>leefbaarheidsproblematiek, Roma gezinnen </a:t>
            </a:r>
          </a:p>
          <a:p>
            <a:pPr lvl="1" eaLnBrk="1" hangingPunct="1"/>
            <a:r>
              <a:rPr lang="nl-NL" altLang="nl-NL" sz="1800">
                <a:latin typeface="Poppins" panose="00000500000000000000" pitchFamily="2" charset="0"/>
                <a:cs typeface="Poppins" panose="00000500000000000000" pitchFamily="2" charset="0"/>
              </a:rPr>
              <a:t>Ruimtelijk/fysiek: hovenstructuur, geïsoleerde ligging in zuidoost</a:t>
            </a:r>
          </a:p>
          <a:p>
            <a:pPr lvl="1" eaLnBrk="1" hangingPunct="1"/>
            <a:r>
              <a:rPr lang="nl-NL" altLang="nl-NL" sz="1800" b="1">
                <a:latin typeface="Poppins" panose="00000500000000000000" pitchFamily="2" charset="0"/>
                <a:cs typeface="Poppins" panose="00000500000000000000" pitchFamily="2" charset="0"/>
              </a:rPr>
              <a:t>Gevolg: imago zeer negatief</a:t>
            </a:r>
            <a:r>
              <a:rPr lang="nl-NL" altLang="nl-NL" sz="18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eaLnBrk="1" hangingPunct="1"/>
            <a:endParaRPr lang="nl-NL" altLang="nl-NL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/>
            <a:r>
              <a:rPr lang="nl-NL" altLang="nl-NL" sz="2000">
                <a:latin typeface="Poppins" panose="00000500000000000000" pitchFamily="2" charset="0"/>
                <a:cs typeface="Poppins" panose="00000500000000000000" pitchFamily="2" charset="0"/>
              </a:rPr>
              <a:t>Vanaf 2005: “Heesterveld heroveren” initiatief Ymere/stadsdeel Zuidoost/politie: (naleving wet- en regelgeving en intensief beheer) Lik-op-stukbeleid</a:t>
            </a:r>
          </a:p>
        </p:txBody>
      </p:sp>
      <p:pic>
        <p:nvPicPr>
          <p:cNvPr id="3" name="Picture 2" descr="A building next to a river&#10;&#10;AI-generated content may be incorrect.">
            <a:extLst>
              <a:ext uri="{FF2B5EF4-FFF2-40B4-BE49-F238E27FC236}">
                <a16:creationId xmlns:a16="http://schemas.microsoft.com/office/drawing/2014/main" id="{5B75553A-1AD0-B39E-3C8F-5943694FA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159" y="1104768"/>
            <a:ext cx="3130855" cy="23242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A3C8843-26EE-0FA4-3F5E-FEDC378CD973}"/>
              </a:ext>
            </a:extLst>
          </p:cNvPr>
          <p:cNvSpPr txBox="1"/>
          <p:nvPr/>
        </p:nvSpPr>
        <p:spPr>
          <a:xfrm>
            <a:off x="2148480" y="45077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7030A0"/>
                </a:solidFill>
              </a:rPr>
              <a:t>Programmaplan Heesterveld</a:t>
            </a:r>
          </a:p>
          <a:p>
            <a:r>
              <a:rPr lang="nl-NL" sz="1400">
                <a:solidFill>
                  <a:srgbClr val="7030A0"/>
                </a:solidFill>
                <a:cs typeface="Poppins"/>
              </a:rPr>
              <a:t>Intensief beheer</a:t>
            </a:r>
          </a:p>
        </p:txBody>
      </p:sp>
    </p:spTree>
    <p:extLst>
      <p:ext uri="{BB962C8B-B14F-4D97-AF65-F5344CB8AC3E}">
        <p14:creationId xmlns:p14="http://schemas.microsoft.com/office/powerpoint/2010/main" val="11475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7684-07F2-D29B-D046-44665ED9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DC319A9-814E-275A-D216-94697E585E6F}"/>
              </a:ext>
            </a:extLst>
          </p:cNvPr>
          <p:cNvSpPr txBox="1">
            <a:spLocks/>
          </p:cNvSpPr>
          <p:nvPr/>
        </p:nvSpPr>
        <p:spPr>
          <a:xfrm>
            <a:off x="1068512" y="61190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>
                <a:solidFill>
                  <a:srgbClr val="7030A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Heesterveld van No go area </a:t>
            </a:r>
            <a:r>
              <a:rPr lang="en-US" altLang="ko-KR" sz="4000" b="1" err="1">
                <a:solidFill>
                  <a:srgbClr val="7030A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naar</a:t>
            </a:r>
            <a:r>
              <a:rPr lang="en-US" altLang="ko-KR" sz="4000" b="1">
                <a:solidFill>
                  <a:srgbClr val="7030A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Hotspot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F81E2AF9-293E-329A-95A5-F9752E42635C}"/>
              </a:ext>
            </a:extLst>
          </p:cNvPr>
          <p:cNvSpPr txBox="1"/>
          <p:nvPr/>
        </p:nvSpPr>
        <p:spPr>
          <a:xfrm>
            <a:off x="2280626" y="3110076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>
                <a:solidFill>
                  <a:schemeClr val="accent4"/>
                </a:solidFill>
                <a:cs typeface="Arial" pitchFamily="34" charset="0"/>
              </a:rPr>
              <a:t>2010</a:t>
            </a:r>
            <a:endParaRPr lang="ko-KR" altLang="en-US" sz="28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3F11B3F-82FF-8860-1DC7-9B76BB1E4C18}"/>
              </a:ext>
            </a:extLst>
          </p:cNvPr>
          <p:cNvSpPr txBox="1"/>
          <p:nvPr/>
        </p:nvSpPr>
        <p:spPr>
          <a:xfrm>
            <a:off x="4344855" y="3110076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>
                <a:solidFill>
                  <a:schemeClr val="accent3"/>
                </a:solidFill>
                <a:cs typeface="Arial" pitchFamily="34" charset="0"/>
              </a:rPr>
              <a:t>2012</a:t>
            </a:r>
            <a:endParaRPr lang="ko-KR" altLang="en-US" sz="2800" b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2D966BCD-A11F-C7B5-80B2-8AC6D9B5EA44}"/>
              </a:ext>
            </a:extLst>
          </p:cNvPr>
          <p:cNvSpPr txBox="1"/>
          <p:nvPr/>
        </p:nvSpPr>
        <p:spPr>
          <a:xfrm>
            <a:off x="6409084" y="3110076"/>
            <a:ext cx="98616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3FFFF11B-051A-48E8-3D04-6ACCD9A1C593}"/>
              </a:ext>
            </a:extLst>
          </p:cNvPr>
          <p:cNvSpPr txBox="1"/>
          <p:nvPr/>
        </p:nvSpPr>
        <p:spPr>
          <a:xfrm>
            <a:off x="8473314" y="3110076"/>
            <a:ext cx="986167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0735D88-0739-D961-47CF-C341E607461A}"/>
              </a:ext>
            </a:extLst>
          </p:cNvPr>
          <p:cNvSpPr/>
          <p:nvPr/>
        </p:nvSpPr>
        <p:spPr>
          <a:xfrm>
            <a:off x="3445824" y="334468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BBF4937E-4BE1-7B05-6D4E-61EEA1D21195}"/>
              </a:ext>
            </a:extLst>
          </p:cNvPr>
          <p:cNvSpPr/>
          <p:nvPr/>
        </p:nvSpPr>
        <p:spPr>
          <a:xfrm>
            <a:off x="5510053" y="334468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3F04044D-0C4F-B0B6-EE01-7D3B87738325}"/>
              </a:ext>
            </a:extLst>
          </p:cNvPr>
          <p:cNvSpPr/>
          <p:nvPr/>
        </p:nvSpPr>
        <p:spPr>
          <a:xfrm>
            <a:off x="7574282" y="334468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9EADF61A-6EB2-5047-893D-F67661D1E9EB}"/>
              </a:ext>
            </a:extLst>
          </p:cNvPr>
          <p:cNvGrpSpPr/>
          <p:nvPr/>
        </p:nvGrpSpPr>
        <p:grpSpPr>
          <a:xfrm>
            <a:off x="1865183" y="3700896"/>
            <a:ext cx="1817052" cy="1384995"/>
            <a:chOff x="6228180" y="1614640"/>
            <a:chExt cx="2592292" cy="1384995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F90E7BC9-D145-71C6-20D2-0036B89D75D8}"/>
                </a:ext>
              </a:extLst>
            </p:cNvPr>
            <p:cNvSpPr txBox="1"/>
            <p:nvPr/>
          </p:nvSpPr>
          <p:spPr>
            <a:xfrm>
              <a:off x="6228184" y="2307138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EA2AAD6F-26D0-B126-78FB-5FE1D882E8F9}"/>
                </a:ext>
              </a:extLst>
            </p:cNvPr>
            <p:cNvSpPr txBox="1"/>
            <p:nvPr/>
          </p:nvSpPr>
          <p:spPr>
            <a:xfrm>
              <a:off x="6228180" y="1614640"/>
              <a:ext cx="2592289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Start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uitplaatsen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reguliere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huurders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In de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tussentijd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inzet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lokale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kunstenaars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portiekbeheerders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EE2DFE9D-A59E-0EE7-37D2-8148C1ADADB6}"/>
              </a:ext>
            </a:extLst>
          </p:cNvPr>
          <p:cNvGrpSpPr/>
          <p:nvPr/>
        </p:nvGrpSpPr>
        <p:grpSpPr>
          <a:xfrm>
            <a:off x="3929414" y="1541311"/>
            <a:ext cx="1817049" cy="1600438"/>
            <a:chOff x="6228184" y="1471279"/>
            <a:chExt cx="2592288" cy="1600438"/>
          </a:xfrm>
        </p:grpSpPr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BA4D7E98-BB07-06D8-03FB-F99DFB0AAE6E}"/>
                </a:ext>
              </a:extLst>
            </p:cNvPr>
            <p:cNvSpPr txBox="1"/>
            <p:nvPr/>
          </p:nvSpPr>
          <p:spPr>
            <a:xfrm>
              <a:off x="6228184" y="2307138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E9ADFCA0-69E6-8C3F-0363-91B46E076F18}"/>
                </a:ext>
              </a:extLst>
            </p:cNvPr>
            <p:cNvSpPr txBox="1"/>
            <p:nvPr/>
          </p:nvSpPr>
          <p:spPr>
            <a:xfrm>
              <a:off x="6228184" y="1471279"/>
              <a:ext cx="2592288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Oprichting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van de </a:t>
              </a:r>
            </a:p>
            <a:p>
              <a:pPr algn="ctr"/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Stichting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Heesterveld Creative Community.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Kwartiermakers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Eva de Klerk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Angelo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Bromet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5C7A49C9-A891-E5E5-C840-55A852711FC9}"/>
              </a:ext>
            </a:extLst>
          </p:cNvPr>
          <p:cNvGrpSpPr/>
          <p:nvPr/>
        </p:nvGrpSpPr>
        <p:grpSpPr>
          <a:xfrm>
            <a:off x="5993643" y="3593174"/>
            <a:ext cx="1817049" cy="1077219"/>
            <a:chOff x="6228184" y="1506918"/>
            <a:chExt cx="2592288" cy="1077219"/>
          </a:xfrm>
        </p:grpSpPr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699E0324-04B9-F93B-5D7D-EBFFFA764E0C}"/>
                </a:ext>
              </a:extLst>
            </p:cNvPr>
            <p:cNvSpPr txBox="1"/>
            <p:nvPr/>
          </p:nvSpPr>
          <p:spPr>
            <a:xfrm>
              <a:off x="6228184" y="2307138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B081E43D-2DAF-05B5-8E46-2437443D134B}"/>
                </a:ext>
              </a:extLst>
            </p:cNvPr>
            <p:cNvSpPr txBox="1"/>
            <p:nvPr/>
          </p:nvSpPr>
          <p:spPr>
            <a:xfrm>
              <a:off x="6228184" y="1506918"/>
              <a:ext cx="2592288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Start </a:t>
              </a:r>
              <a:r>
                <a:rPr lang="en-US" altLang="ko-KR" sz="14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Plintontwikkeling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(EFRO project)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kstvak 35">
            <a:extLst>
              <a:ext uri="{FF2B5EF4-FFF2-40B4-BE49-F238E27FC236}">
                <a16:creationId xmlns:a16="http://schemas.microsoft.com/office/drawing/2014/main" id="{FCAAEE13-3BB8-A151-8253-4A99BEB056FD}"/>
              </a:ext>
            </a:extLst>
          </p:cNvPr>
          <p:cNvSpPr txBox="1"/>
          <p:nvPr/>
        </p:nvSpPr>
        <p:spPr>
          <a:xfrm>
            <a:off x="8251347" y="2201991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>
                <a:latin typeface="Poppins"/>
                <a:cs typeface="Poppins"/>
              </a:rPr>
              <a:t>Start Heesterveld District</a:t>
            </a:r>
          </a:p>
        </p:txBody>
      </p:sp>
    </p:spTree>
    <p:extLst>
      <p:ext uri="{BB962C8B-B14F-4D97-AF65-F5344CB8AC3E}">
        <p14:creationId xmlns:p14="http://schemas.microsoft.com/office/powerpoint/2010/main" val="165386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451CA-561B-4C1D-5909-AB4DD8BE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913C4-34CB-0569-25DD-6EF9E319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46" y="182934"/>
            <a:ext cx="4106497" cy="1062001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pPr>
              <a:lnSpc>
                <a:spcPct val="104000"/>
              </a:lnSpc>
              <a:defRPr/>
            </a:pPr>
            <a:r>
              <a:rPr lang="nl-NL" b="1" kern="1200" spc="-50" baseline="0">
                <a:latin typeface="+mj-lt"/>
                <a:ea typeface="+mj-ea"/>
                <a:cs typeface="+mj-cs"/>
              </a:rPr>
              <a:t> </a:t>
            </a:r>
            <a:br>
              <a:rPr lang="nl-NL" b="1" kern="1200" spc="-50" baseline="0">
                <a:latin typeface="+mj-lt"/>
                <a:ea typeface="+mj-ea"/>
                <a:cs typeface="+mj-cs"/>
              </a:rPr>
            </a:br>
            <a:r>
              <a:rPr lang="nl-NL" sz="3200" spc="-20" baseline="0"/>
              <a:t>Heesterveld Creative Community</a:t>
            </a:r>
            <a:br>
              <a:rPr lang="nl-NL" sz="3200" spc="-20" baseline="0"/>
            </a:br>
            <a:endParaRPr lang="nl-NL" b="1" kern="1200" spc="-50" baseline="0">
              <a:latin typeface="+mj-lt"/>
              <a:ea typeface="+mj-ea"/>
              <a:cs typeface="+mj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E5AB6D4-8345-6B64-67A1-E3D05944551B}"/>
              </a:ext>
            </a:extLst>
          </p:cNvPr>
          <p:cNvSpPr txBox="1"/>
          <p:nvPr/>
        </p:nvSpPr>
        <p:spPr>
          <a:xfrm>
            <a:off x="1269999" y="2359025"/>
            <a:ext cx="4106497" cy="378504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L="250825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50" spc="-20"/>
              <a:t>Structurele jaarlijkse bijdrage vanuit Ymere aan de HCC</a:t>
            </a:r>
          </a:p>
          <a:p>
            <a:pPr marL="250825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50" spc="-20"/>
              <a:t>HCC organiseert het gehele jaar door diverse activiteiten (bevrijdingsmaaltijd, blockparty en Kunstbijeenkomsten etc.)</a:t>
            </a:r>
          </a:p>
          <a:p>
            <a:pPr marL="250825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50" spc="-20"/>
              <a:t>Inzet </a:t>
            </a:r>
            <a:r>
              <a:rPr lang="nl-NL" sz="1850" spc="-20" err="1"/>
              <a:t>buurtverbinders</a:t>
            </a:r>
            <a:r>
              <a:rPr lang="nl-NL" sz="1850" spc="-20"/>
              <a:t>. Extra inzet op schoon, heel en veilig</a:t>
            </a:r>
          </a:p>
          <a:p>
            <a:pPr marL="250825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50" spc="-20"/>
              <a:t>Intakegesprekken vanuit Woonfraude en overlast (Ymere wil meer weten over de kandidaat én de kandidaat krijgt een eerlijk beeld van de woning, de woonomgeving en de aanpak die er loopt) </a:t>
            </a:r>
          </a:p>
          <a:p>
            <a:pPr>
              <a:spcAft>
                <a:spcPts val="600"/>
              </a:spcAft>
            </a:pPr>
            <a:endParaRPr lang="nl-NL" sz="1850" b="1" spc="-20" baseline="0"/>
          </a:p>
          <a:p>
            <a:pPr marL="250825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850" b="1" spc="-20" baseline="0"/>
          </a:p>
        </p:txBody>
      </p:sp>
      <p:pic>
        <p:nvPicPr>
          <p:cNvPr id="11" name="Picture 1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B722C33-9D4D-B82E-04C6-E8FAA918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0" r="7042"/>
          <a:stretch>
            <a:fillRect/>
          </a:stretch>
        </p:blipFill>
        <p:spPr>
          <a:xfrm>
            <a:off x="6096000" y="10"/>
            <a:ext cx="6097200" cy="3412790"/>
          </a:xfrm>
          <a:prstGeom prst="rect">
            <a:avLst/>
          </a:prstGeom>
          <a:noFill/>
        </p:spPr>
      </p:pic>
      <p:pic>
        <p:nvPicPr>
          <p:cNvPr id="7" name="Picture 6" descr="A collage of people in a room&#10;&#10;AI-generated content may be incorrect.">
            <a:extLst>
              <a:ext uri="{FF2B5EF4-FFF2-40B4-BE49-F238E27FC236}">
                <a16:creationId xmlns:a16="http://schemas.microsoft.com/office/drawing/2014/main" id="{C699BDB3-F0F0-861C-1D1A-1EBDDC07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72" r="5" b="5762"/>
          <a:stretch>
            <a:fillRect/>
          </a:stretch>
        </p:blipFill>
        <p:spPr>
          <a:xfrm>
            <a:off x="6096000" y="3445200"/>
            <a:ext cx="3031200" cy="3412800"/>
          </a:xfrm>
          <a:prstGeom prst="rect">
            <a:avLst/>
          </a:prstGeom>
          <a:noFill/>
        </p:spPr>
      </p:pic>
      <p:pic>
        <p:nvPicPr>
          <p:cNvPr id="8" name="Picture 7" descr="A person painting on a canvas&#10;&#10;AI-generated content may be incorrect.">
            <a:extLst>
              <a:ext uri="{FF2B5EF4-FFF2-40B4-BE49-F238E27FC236}">
                <a16:creationId xmlns:a16="http://schemas.microsoft.com/office/drawing/2014/main" id="{F0E25CC4-1AF2-A648-FEA2-DC0A721671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07" r="33107"/>
          <a:stretch>
            <a:fillRect/>
          </a:stretch>
        </p:blipFill>
        <p:spPr>
          <a:xfrm>
            <a:off x="9160800" y="3445200"/>
            <a:ext cx="3031200" cy="34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80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B04B-D484-4FB9-2A1D-2EC191AE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F4335-676B-BA5E-A713-227A689FA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5534" y="2091193"/>
            <a:ext cx="2960931" cy="741509"/>
          </a:xfrm>
        </p:spPr>
        <p:txBody>
          <a:bodyPr/>
          <a:lstStyle/>
          <a:p>
            <a:r>
              <a:rPr lang="nl-NL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065891795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Ymere">
      <a:dk1>
        <a:srgbClr val="000000"/>
      </a:dk1>
      <a:lt1>
        <a:srgbClr val="FFFFFF"/>
      </a:lt1>
      <a:dk2>
        <a:srgbClr val="6E2382"/>
      </a:dk2>
      <a:lt2>
        <a:srgbClr val="F8E9D3"/>
      </a:lt2>
      <a:accent1>
        <a:srgbClr val="6E2382"/>
      </a:accent1>
      <a:accent2>
        <a:srgbClr val="0064AF"/>
      </a:accent2>
      <a:accent3>
        <a:srgbClr val="E10514"/>
      </a:accent3>
      <a:accent4>
        <a:srgbClr val="EB5A0A"/>
      </a:accent4>
      <a:accent5>
        <a:srgbClr val="6E2382"/>
      </a:accent5>
      <a:accent6>
        <a:srgbClr val="0064AF"/>
      </a:accent6>
      <a:hlink>
        <a:srgbClr val="000000"/>
      </a:hlink>
      <a:folHlink>
        <a:srgbClr val="000000"/>
      </a:folHlink>
    </a:clrScheme>
    <a:fontScheme name="Lettertypen Ymere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Ymere.potx" id="{9E671242-1896-478D-9A8A-802C619914D6}" vid="{4DC7635C-5398-4180-9A37-C90BA79935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F59619ECCC444BB2A953CB2AAECD0" ma:contentTypeVersion="33" ma:contentTypeDescription="Een nieuw document maken." ma:contentTypeScope="" ma:versionID="532f59dded6160754622847c391f20e4">
  <xsd:schema xmlns:xsd="http://www.w3.org/2001/XMLSchema" xmlns:xs="http://www.w3.org/2001/XMLSchema" xmlns:p="http://schemas.microsoft.com/office/2006/metadata/properties" xmlns:ns1="http://schemas.microsoft.com/sharepoint/v3" xmlns:ns2="5b054996-69a7-4624-90aa-bfccae714a78" xmlns:ns3="777646cc-e9f6-4791-82ba-5289119c12b9" targetNamespace="http://schemas.microsoft.com/office/2006/metadata/properties" ma:root="true" ma:fieldsID="52729ed25c82d80c615ca568e00bbdaf" ns1:_="" ns2:_="" ns3:_="">
    <xsd:import namespace="http://schemas.microsoft.com/sharepoint/v3"/>
    <xsd:import namespace="5b054996-69a7-4624-90aa-bfccae714a78"/>
    <xsd:import namespace="777646cc-e9f6-4791-82ba-5289119c1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VakantieGiovanieMonsels" minOccurs="0"/>
                <xsd:element ref="ns2:MediaServiceSearchProperties" minOccurs="0"/>
                <xsd:element ref="ns2:locatie" minOccurs="0"/>
                <xsd:element ref="ns2:b9ff1aed-ba43-4605-b245-30fa693ef730CountryOrRegion" minOccurs="0"/>
                <xsd:element ref="ns2:b9ff1aed-ba43-4605-b245-30fa693ef730State" minOccurs="0"/>
                <xsd:element ref="ns2:b9ff1aed-ba43-4605-b245-30fa693ef730City" minOccurs="0"/>
                <xsd:element ref="ns2:b9ff1aed-ba43-4605-b245-30fa693ef730PostalCode" minOccurs="0"/>
                <xsd:element ref="ns2:b9ff1aed-ba43-4605-b245-30fa693ef730Street" minOccurs="0"/>
                <xsd:element ref="ns2:b9ff1aed-ba43-4605-b245-30fa693ef730GeoLoc" minOccurs="0"/>
                <xsd:element ref="ns2:b9ff1aed-ba43-4605-b245-30fa693ef730DispNa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54996-69a7-4624-90aa-bfccae714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3fae7d4c-b4d6-403f-84d4-2123c7d0b8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VakantieGiovanieMonsels" ma:index="27" nillable="true" ma:displayName="Vakantie Giovanie Monsels" ma:description="Ik ben op vakantie van 20 oktober 2023 tot en met 27 oktober 2023" ma:format="DateOnly" ma:internalName="VakantieGiovanieMonsels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ocatie" ma:index="29" nillable="true" ma:displayName="locatie" ma:format="Dropdown" ma:internalName="locatie">
      <xsd:simpleType>
        <xsd:restriction base="dms:Unknown"/>
      </xsd:simpleType>
    </xsd:element>
    <xsd:element name="b9ff1aed-ba43-4605-b245-30fa693ef730CountryOrRegion" ma:index="30" nillable="true" ma:displayName="locatie: land" ma:internalName="CountryOrRegion" ma:readOnly="true">
      <xsd:simpleType>
        <xsd:restriction base="dms:Text"/>
      </xsd:simpleType>
    </xsd:element>
    <xsd:element name="b9ff1aed-ba43-4605-b245-30fa693ef730State" ma:index="31" nillable="true" ma:displayName="locatie: provincie" ma:internalName="State" ma:readOnly="true">
      <xsd:simpleType>
        <xsd:restriction base="dms:Text"/>
      </xsd:simpleType>
    </xsd:element>
    <xsd:element name="b9ff1aed-ba43-4605-b245-30fa693ef730City" ma:index="32" nillable="true" ma:displayName="locatie: stad" ma:internalName="City" ma:readOnly="true">
      <xsd:simpleType>
        <xsd:restriction base="dms:Text"/>
      </xsd:simpleType>
    </xsd:element>
    <xsd:element name="b9ff1aed-ba43-4605-b245-30fa693ef730PostalCode" ma:index="33" nillable="true" ma:displayName="locatie: postcode" ma:internalName="PostalCode" ma:readOnly="true">
      <xsd:simpleType>
        <xsd:restriction base="dms:Text"/>
      </xsd:simpleType>
    </xsd:element>
    <xsd:element name="b9ff1aed-ba43-4605-b245-30fa693ef730Street" ma:index="34" nillable="true" ma:displayName="locatie: straat" ma:internalName="Street" ma:readOnly="true">
      <xsd:simpleType>
        <xsd:restriction base="dms:Text"/>
      </xsd:simpleType>
    </xsd:element>
    <xsd:element name="b9ff1aed-ba43-4605-b245-30fa693ef730GeoLoc" ma:index="35" nillable="true" ma:displayName="locatie: coördinaten" ma:internalName="GeoLoc" ma:readOnly="true">
      <xsd:simpleType>
        <xsd:restriction base="dms:Unknown"/>
      </xsd:simpleType>
    </xsd:element>
    <xsd:element name="b9ff1aed-ba43-4605-b245-30fa693ef730DispName" ma:index="36" nillable="true" ma:displayName="locatie: naam" ma:internalName="DispName" ma:readOnly="true">
      <xsd:simpleType>
        <xsd:restriction base="dms:Text"/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646cc-e9f6-4791-82ba-5289119c1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1f0634f-d2c9-4874-a4dc-7a7983b9ac35}" ma:internalName="TaxCatchAll" ma:readOnly="false" ma:showField="CatchAllData" ma:web="777646cc-e9f6-4791-82ba-5289119c1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77646cc-e9f6-4791-82ba-5289119c12b9" xsi:nil="true"/>
    <_ip_UnifiedCompliancePolicyProperties xmlns="http://schemas.microsoft.com/sharepoint/v3" xsi:nil="true"/>
    <locatie xmlns="5b054996-69a7-4624-90aa-bfccae714a78" xsi:nil="true"/>
    <lcf76f155ced4ddcb4097134ff3c332f xmlns="5b054996-69a7-4624-90aa-bfccae714a78">
      <Terms xmlns="http://schemas.microsoft.com/office/infopath/2007/PartnerControls"/>
    </lcf76f155ced4ddcb4097134ff3c332f>
    <VakantieGiovanieMonsels xmlns="5b054996-69a7-4624-90aa-bfccae714a78" xsi:nil="true"/>
    <SharedWithUsers xmlns="777646cc-e9f6-4791-82ba-5289119c12b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803778D-04FF-448A-A843-0B5CB0F313AF}">
  <ds:schemaRefs>
    <ds:schemaRef ds:uri="5b054996-69a7-4624-90aa-bfccae714a78"/>
    <ds:schemaRef ds:uri="777646cc-e9f6-4791-82ba-5289119c12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024DF4-3478-46ED-85CB-975FE960C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22EFA-1EBD-440C-97E0-B2B730EA89FD}">
  <ds:schemaRefs>
    <ds:schemaRef ds:uri="5b054996-69a7-4624-90aa-bfccae714a78"/>
    <ds:schemaRef ds:uri="777646cc-e9f6-4791-82ba-5289119c12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Widescreen</PresentationFormat>
  <Paragraphs>111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Huisstijl</vt:lpstr>
      <vt:lpstr>  </vt:lpstr>
      <vt:lpstr>Meerjarige cyclus  </vt:lpstr>
      <vt:lpstr>Interventieniveaus </vt:lpstr>
      <vt:lpstr>  </vt:lpstr>
      <vt:lpstr>  </vt:lpstr>
      <vt:lpstr>PowerPoint Presentation</vt:lpstr>
      <vt:lpstr>PowerPoint Presentation</vt:lpstr>
      <vt:lpstr>  Heesterveld Creative Community 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Maaroufi - Karimi, Loubna</dc:creator>
  <cp:lastModifiedBy>Manberg, Brian</cp:lastModifiedBy>
  <cp:revision>3</cp:revision>
  <dcterms:created xsi:type="dcterms:W3CDTF">2024-04-24T12:48:24Z</dcterms:created>
  <dcterms:modified xsi:type="dcterms:W3CDTF">2025-07-08T13:05:54Z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0x010100468F59619ECCC444BB2A953CB2AAECD0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